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8288000" cy="10287000"/>
  <p:notesSz cx="6858000" cy="9144000"/>
  <p:embeddedFontLst>
    <p:embeddedFont>
      <p:font typeface="Agrandir" charset="1" panose="00000500000000000000"/>
      <p:regular r:id="rId51"/>
    </p:embeddedFont>
    <p:embeddedFont>
      <p:font typeface="Agrandir Bold" charset="1" panose="0000080000000000000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fonts/font51.fntdata" Type="http://schemas.openxmlformats.org/officeDocument/2006/relationships/font"/><Relationship Id="rId52" Target="fonts/font52.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27.gif" Type="http://schemas.openxmlformats.org/officeDocument/2006/relationships/image"/><Relationship Id="rId4"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10.gif" Type="http://schemas.openxmlformats.org/officeDocument/2006/relationships/image"/><Relationship Id="rId4" Target="../media/image30.gif" Type="http://schemas.openxmlformats.org/officeDocument/2006/relationships/image"/><Relationship Id="rId5"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15.gif" Type="http://schemas.openxmlformats.org/officeDocument/2006/relationships/image"/><Relationship Id="rId4"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gif" Type="http://schemas.openxmlformats.org/officeDocument/2006/relationships/image"/><Relationship Id="rId3"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gif" Type="http://schemas.openxmlformats.org/officeDocument/2006/relationships/image"/><Relationship Id="rId11" Target="../media/image7.gif" Type="http://schemas.openxmlformats.org/officeDocument/2006/relationships/image"/><Relationship Id="rId12" Target="../media/image10.gif" Type="http://schemas.openxmlformats.org/officeDocument/2006/relationships/image"/><Relationship Id="rId13" Target="../media/image16.gif" Type="http://schemas.openxmlformats.org/officeDocument/2006/relationships/image"/><Relationship Id="rId14" Target="../media/image44.gif" Type="http://schemas.openxmlformats.org/officeDocument/2006/relationships/image"/><Relationship Id="rId15" Target="../media/image45.png" Type="http://schemas.openxmlformats.org/officeDocument/2006/relationships/image"/><Relationship Id="rId16" Target="../media/image46.png" Type="http://schemas.openxmlformats.org/officeDocument/2006/relationships/image"/><Relationship Id="rId2" Target="../media/image38.gif" Type="http://schemas.openxmlformats.org/officeDocument/2006/relationships/image"/><Relationship Id="rId3" Target="../media/image12.gif" Type="http://schemas.openxmlformats.org/officeDocument/2006/relationships/image"/><Relationship Id="rId4" Target="../media/image1.gif" Type="http://schemas.openxmlformats.org/officeDocument/2006/relationships/image"/><Relationship Id="rId5" Target="../media/image39.gif" Type="http://schemas.openxmlformats.org/officeDocument/2006/relationships/image"/><Relationship Id="rId6" Target="../media/image40.gif" Type="http://schemas.openxmlformats.org/officeDocument/2006/relationships/image"/><Relationship Id="rId7" Target="../media/image41.gif" Type="http://schemas.openxmlformats.org/officeDocument/2006/relationships/image"/><Relationship Id="rId8" Target="../media/image42.gif" Type="http://schemas.openxmlformats.org/officeDocument/2006/relationships/image"/><Relationship Id="rId9" Target="../media/image43.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gif" Type="http://schemas.openxmlformats.org/officeDocument/2006/relationships/image"/><Relationship Id="rId11" Target="../media/image52.gif" Type="http://schemas.openxmlformats.org/officeDocument/2006/relationships/image"/><Relationship Id="rId12" Target="../media/image53.gif" Type="http://schemas.openxmlformats.org/officeDocument/2006/relationships/image"/><Relationship Id="rId13" Target="../media/image20.gif" Type="http://schemas.openxmlformats.org/officeDocument/2006/relationships/image"/><Relationship Id="rId14" Target="../media/image8.gif" Type="http://schemas.openxmlformats.org/officeDocument/2006/relationships/image"/><Relationship Id="rId15" Target="../media/image54.png" Type="http://schemas.openxmlformats.org/officeDocument/2006/relationships/image"/><Relationship Id="rId2" Target="../media/image36.gif" Type="http://schemas.openxmlformats.org/officeDocument/2006/relationships/image"/><Relationship Id="rId3" Target="../media/image47.gif" Type="http://schemas.openxmlformats.org/officeDocument/2006/relationships/image"/><Relationship Id="rId4" Target="../media/image3.gif" Type="http://schemas.openxmlformats.org/officeDocument/2006/relationships/image"/><Relationship Id="rId5" Target="../media/image48.gif" Type="http://schemas.openxmlformats.org/officeDocument/2006/relationships/image"/><Relationship Id="rId6" Target="../media/image49.gif" Type="http://schemas.openxmlformats.org/officeDocument/2006/relationships/image"/><Relationship Id="rId7" Target="../media/image50.gif" Type="http://schemas.openxmlformats.org/officeDocument/2006/relationships/image"/><Relationship Id="rId8" Target="../media/image30.gif" Type="http://schemas.openxmlformats.org/officeDocument/2006/relationships/image"/><Relationship Id="rId9" Target="../media/image51.gif"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gif" Type="http://schemas.openxmlformats.org/officeDocument/2006/relationships/image"/><Relationship Id="rId11" Target="../media/image52.gif" Type="http://schemas.openxmlformats.org/officeDocument/2006/relationships/image"/><Relationship Id="rId12" Target="../media/image53.gif" Type="http://schemas.openxmlformats.org/officeDocument/2006/relationships/image"/><Relationship Id="rId13" Target="../media/image20.gif" Type="http://schemas.openxmlformats.org/officeDocument/2006/relationships/image"/><Relationship Id="rId14" Target="../media/image8.gif" Type="http://schemas.openxmlformats.org/officeDocument/2006/relationships/image"/><Relationship Id="rId15" Target="../media/image55.png" Type="http://schemas.openxmlformats.org/officeDocument/2006/relationships/image"/><Relationship Id="rId2" Target="../media/image36.gif" Type="http://schemas.openxmlformats.org/officeDocument/2006/relationships/image"/><Relationship Id="rId3" Target="../media/image47.gif" Type="http://schemas.openxmlformats.org/officeDocument/2006/relationships/image"/><Relationship Id="rId4" Target="../media/image3.gif" Type="http://schemas.openxmlformats.org/officeDocument/2006/relationships/image"/><Relationship Id="rId5" Target="../media/image48.gif" Type="http://schemas.openxmlformats.org/officeDocument/2006/relationships/image"/><Relationship Id="rId6" Target="../media/image49.gif" Type="http://schemas.openxmlformats.org/officeDocument/2006/relationships/image"/><Relationship Id="rId7" Target="../media/image50.gif" Type="http://schemas.openxmlformats.org/officeDocument/2006/relationships/image"/><Relationship Id="rId8" Target="../media/image30.gif" Type="http://schemas.openxmlformats.org/officeDocument/2006/relationships/image"/><Relationship Id="rId9" Target="../media/image51.gi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gif" Type="http://schemas.openxmlformats.org/officeDocument/2006/relationships/image"/><Relationship Id="rId11" Target="../media/image52.gif" Type="http://schemas.openxmlformats.org/officeDocument/2006/relationships/image"/><Relationship Id="rId12" Target="../media/image53.gif" Type="http://schemas.openxmlformats.org/officeDocument/2006/relationships/image"/><Relationship Id="rId13" Target="../media/image20.gif" Type="http://schemas.openxmlformats.org/officeDocument/2006/relationships/image"/><Relationship Id="rId14" Target="../media/image8.gif" Type="http://schemas.openxmlformats.org/officeDocument/2006/relationships/image"/><Relationship Id="rId15" Target="../media/image56.png" Type="http://schemas.openxmlformats.org/officeDocument/2006/relationships/image"/><Relationship Id="rId2" Target="../media/image36.gif" Type="http://schemas.openxmlformats.org/officeDocument/2006/relationships/image"/><Relationship Id="rId3" Target="../media/image47.gif" Type="http://schemas.openxmlformats.org/officeDocument/2006/relationships/image"/><Relationship Id="rId4" Target="../media/image3.gif" Type="http://schemas.openxmlformats.org/officeDocument/2006/relationships/image"/><Relationship Id="rId5" Target="../media/image48.gif" Type="http://schemas.openxmlformats.org/officeDocument/2006/relationships/image"/><Relationship Id="rId6" Target="../media/image49.gif" Type="http://schemas.openxmlformats.org/officeDocument/2006/relationships/image"/><Relationship Id="rId7" Target="../media/image50.gif" Type="http://schemas.openxmlformats.org/officeDocument/2006/relationships/image"/><Relationship Id="rId8" Target="../media/image30.gif" Type="http://schemas.openxmlformats.org/officeDocument/2006/relationships/image"/><Relationship Id="rId9" Target="../media/image51.gif"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gif" Type="http://schemas.openxmlformats.org/officeDocument/2006/relationships/image"/><Relationship Id="rId3" Target="../media/image1.gif" Type="http://schemas.openxmlformats.org/officeDocument/2006/relationships/image"/><Relationship Id="rId4" Target="../media/image20.gif" Type="http://schemas.openxmlformats.org/officeDocument/2006/relationships/image"/><Relationship Id="rId5" Target="../media/image17.gif"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gif" Type="http://schemas.openxmlformats.org/officeDocument/2006/relationships/image"/><Relationship Id="rId3" Target="../media/image1.gif" Type="http://schemas.openxmlformats.org/officeDocument/2006/relationships/image"/><Relationship Id="rId4" Target="../media/image20.gif" Type="http://schemas.openxmlformats.org/officeDocument/2006/relationships/image"/><Relationship Id="rId5" Target="../media/image17.gif"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gif" Type="http://schemas.openxmlformats.org/officeDocument/2006/relationships/image"/><Relationship Id="rId3" Target="../media/image1.gif" Type="http://schemas.openxmlformats.org/officeDocument/2006/relationships/image"/><Relationship Id="rId4" Target="../media/image20.gif" Type="http://schemas.openxmlformats.org/officeDocument/2006/relationships/image"/><Relationship Id="rId5" Target="../media/image17.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 Id="rId3" Target="../media/image8.gif" Type="http://schemas.openxmlformats.org/officeDocument/2006/relationships/image"/><Relationship Id="rId4"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gif" Type="http://schemas.openxmlformats.org/officeDocument/2006/relationships/image"/><Relationship Id="rId3" Target="../media/image1.gif" Type="http://schemas.openxmlformats.org/officeDocument/2006/relationships/image"/><Relationship Id="rId4" Target="../media/image20.gif" Type="http://schemas.openxmlformats.org/officeDocument/2006/relationships/image"/><Relationship Id="rId5" Target="../media/image17.gif"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gif" Type="http://schemas.openxmlformats.org/officeDocument/2006/relationships/image"/><Relationship Id="rId3" Target="../media/image1.gif" Type="http://schemas.openxmlformats.org/officeDocument/2006/relationships/image"/><Relationship Id="rId4" Target="../media/image20.gif" Type="http://schemas.openxmlformats.org/officeDocument/2006/relationships/image"/><Relationship Id="rId5" Target="../media/image17.gif"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0.gif"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gif" Type="http://schemas.openxmlformats.org/officeDocument/2006/relationships/image"/><Relationship Id="rId3" Target="../media/image1.gif" Type="http://schemas.openxmlformats.org/officeDocument/2006/relationships/image"/><Relationship Id="rId4" Target="../media/image20.gif" Type="http://schemas.openxmlformats.org/officeDocument/2006/relationships/image"/><Relationship Id="rId5" Target="../media/image17.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0.gif"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16.gif" Type="http://schemas.openxmlformats.org/officeDocument/2006/relationships/image"/><Relationship Id="rId4" Target="../media/image17.gif"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 Id="rId3" Target="../media/image20.gif"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16.gif" Type="http://schemas.openxmlformats.org/officeDocument/2006/relationships/image"/><Relationship Id="rId4" Target="../media/image17.gif" Type="http://schemas.openxmlformats.org/officeDocument/2006/relationships/image"/><Relationship Id="rId5"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5940765" y="-1012531"/>
            <a:ext cx="15735219" cy="13881357"/>
          </a:xfrm>
          <a:prstGeom prst="rect">
            <a:avLst/>
          </a:prstGeom>
        </p:spPr>
      </p:pic>
      <p:grpSp>
        <p:nvGrpSpPr>
          <p:cNvPr name="Group 3" id="3"/>
          <p:cNvGrpSpPr/>
          <p:nvPr/>
        </p:nvGrpSpPr>
        <p:grpSpPr>
          <a:xfrm rot="0">
            <a:off x="-250439" y="1320324"/>
            <a:ext cx="18788878" cy="3823176"/>
            <a:chOff x="0" y="0"/>
            <a:chExt cx="25051838" cy="5097568"/>
          </a:xfrm>
        </p:grpSpPr>
        <p:sp>
          <p:nvSpPr>
            <p:cNvPr name="TextBox 4" id="4"/>
            <p:cNvSpPr txBox="true"/>
            <p:nvPr/>
          </p:nvSpPr>
          <p:spPr>
            <a:xfrm rot="0">
              <a:off x="0" y="-212456"/>
              <a:ext cx="25051838" cy="4269504"/>
            </a:xfrm>
            <a:prstGeom prst="rect">
              <a:avLst/>
            </a:prstGeom>
          </p:spPr>
          <p:txBody>
            <a:bodyPr anchor="t" rtlCol="false" tIns="0" lIns="0" bIns="0" rIns="0">
              <a:spAutoFit/>
            </a:bodyPr>
            <a:lstStyle/>
            <a:p>
              <a:pPr algn="ctr">
                <a:lnSpc>
                  <a:spcPts val="12952"/>
                </a:lnSpc>
              </a:pPr>
              <a:r>
                <a:rPr lang="en-US" sz="11775">
                  <a:solidFill>
                    <a:srgbClr val="2B2B2B"/>
                  </a:solidFill>
                  <a:latin typeface="Agrandir"/>
                  <a:ea typeface="Agrandir"/>
                  <a:cs typeface="Agrandir"/>
                  <a:sym typeface="Agrandir"/>
                </a:rPr>
                <a:t>SKYHACK 2.0 Submission</a:t>
              </a:r>
            </a:p>
            <a:p>
              <a:pPr algn="ctr">
                <a:lnSpc>
                  <a:spcPts val="10034"/>
                </a:lnSpc>
              </a:pPr>
              <a:r>
                <a:rPr lang="en-US" sz="9122">
                  <a:solidFill>
                    <a:srgbClr val="2B2B2B"/>
                  </a:solidFill>
                  <a:latin typeface="Agrandir"/>
                  <a:ea typeface="Agrandir"/>
                  <a:cs typeface="Agrandir"/>
                  <a:sym typeface="Agrandir"/>
                </a:rPr>
                <a:t>(By </a:t>
              </a:r>
              <a:r>
                <a:rPr lang="en-US" sz="9122">
                  <a:solidFill>
                    <a:srgbClr val="004AAD"/>
                  </a:solidFill>
                  <a:latin typeface="Agrandir"/>
                  <a:ea typeface="Agrandir"/>
                  <a:cs typeface="Agrandir"/>
                  <a:sym typeface="Agrandir"/>
                </a:rPr>
                <a:t>Team NeuralBrains</a:t>
              </a:r>
              <a:r>
                <a:rPr lang="en-US" sz="9122">
                  <a:solidFill>
                    <a:srgbClr val="2B2B2B"/>
                  </a:solidFill>
                  <a:latin typeface="Agrandir"/>
                  <a:ea typeface="Agrandir"/>
                  <a:cs typeface="Agrandir"/>
                  <a:sym typeface="Agrandir"/>
                </a:rPr>
                <a:t>)</a:t>
              </a:r>
            </a:p>
          </p:txBody>
        </p:sp>
        <p:sp>
          <p:nvSpPr>
            <p:cNvPr name="TextBox 5" id="5"/>
            <p:cNvSpPr txBox="true"/>
            <p:nvPr/>
          </p:nvSpPr>
          <p:spPr>
            <a:xfrm rot="0">
              <a:off x="0" y="4396187"/>
              <a:ext cx="25051838" cy="701381"/>
            </a:xfrm>
            <a:prstGeom prst="rect">
              <a:avLst/>
            </a:prstGeom>
          </p:spPr>
          <p:txBody>
            <a:bodyPr anchor="t" rtlCol="false" tIns="0" lIns="0" bIns="0" rIns="0">
              <a:spAutoFit/>
            </a:bodyPr>
            <a:lstStyle/>
            <a:p>
              <a:pPr algn="ctr">
                <a:lnSpc>
                  <a:spcPts val="3986"/>
                </a:lnSpc>
                <a:spcBef>
                  <a:spcPct val="0"/>
                </a:spcBef>
              </a:pPr>
              <a:r>
                <a:rPr lang="en-US" sz="2847">
                  <a:solidFill>
                    <a:srgbClr val="2B2B2B"/>
                  </a:solidFill>
                  <a:latin typeface="Agrandir"/>
                  <a:ea typeface="Agrandir"/>
                  <a:cs typeface="Agrandir"/>
                  <a:sym typeface="Agrandir"/>
                </a:rPr>
                <a:t>Presentation by Aryan Arora and Prajwal Sharma (PEC CSE)</a:t>
              </a:r>
            </a:p>
          </p:txBody>
        </p:sp>
      </p:grpSp>
      <p:pic>
        <p:nvPicPr>
          <p:cNvPr name="Picture 6" id="6"/>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7199120">
            <a:off x="-2896988" y="-1002021"/>
            <a:ext cx="5793977" cy="5895448"/>
          </a:xfrm>
          <a:prstGeom prst="rect">
            <a:avLst/>
          </a:prstGeom>
        </p:spPr>
      </p:pic>
      <p:sp>
        <p:nvSpPr>
          <p:cNvPr name="TextBox 8" id="8"/>
          <p:cNvSpPr txBox="true"/>
          <p:nvPr/>
        </p:nvSpPr>
        <p:spPr>
          <a:xfrm rot="0">
            <a:off x="1028700" y="7242018"/>
            <a:ext cx="16019721" cy="1104901"/>
          </a:xfrm>
          <a:prstGeom prst="rect">
            <a:avLst/>
          </a:prstGeom>
        </p:spPr>
        <p:txBody>
          <a:bodyPr anchor="t" rtlCol="false" tIns="0" lIns="0" bIns="0" rIns="0">
            <a:spAutoFit/>
          </a:bodyPr>
          <a:lstStyle/>
          <a:p>
            <a:pPr algn="ctr">
              <a:lnSpc>
                <a:spcPts val="4199"/>
              </a:lnSpc>
            </a:pPr>
            <a:r>
              <a:rPr lang="en-US" sz="2999">
                <a:solidFill>
                  <a:srgbClr val="000000"/>
                </a:solidFill>
                <a:latin typeface="Agrandir"/>
                <a:ea typeface="Agrandir"/>
                <a:cs typeface="Agrandir"/>
                <a:sym typeface="Agrandir"/>
              </a:rPr>
              <a:t>Please check our repository to view all our work and code</a:t>
            </a:r>
          </a:p>
          <a:p>
            <a:pPr algn="ctr">
              <a:lnSpc>
                <a:spcPts val="4199"/>
              </a:lnSpc>
              <a:spcBef>
                <a:spcPct val="0"/>
              </a:spcBef>
            </a:pPr>
            <a:r>
              <a:rPr lang="en-US" sz="2999">
                <a:solidFill>
                  <a:srgbClr val="000000"/>
                </a:solidFill>
                <a:latin typeface="Agrandir"/>
                <a:ea typeface="Agrandir"/>
                <a:cs typeface="Agrandir"/>
                <a:sym typeface="Agrandir"/>
              </a:rPr>
              <a:t>Here’s the link: https://github.com/aryamanan/NeuralBrains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EF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03884"/>
            <a:ext cx="15989371" cy="7974699"/>
          </a:xfrm>
          <a:custGeom>
            <a:avLst/>
            <a:gdLst/>
            <a:ahLst/>
            <a:cxnLst/>
            <a:rect r="r" b="b" t="t" l="l"/>
            <a:pathLst>
              <a:path h="7974699" w="15989371">
                <a:moveTo>
                  <a:pt x="0" y="0"/>
                </a:moveTo>
                <a:lnTo>
                  <a:pt x="15989371" y="0"/>
                </a:lnTo>
                <a:lnTo>
                  <a:pt x="15989371" y="7974699"/>
                </a:lnTo>
                <a:lnTo>
                  <a:pt x="0" y="7974699"/>
                </a:lnTo>
                <a:lnTo>
                  <a:pt x="0" y="0"/>
                </a:lnTo>
                <a:close/>
              </a:path>
            </a:pathLst>
          </a:custGeom>
          <a:blipFill>
            <a:blip r:embed="rId2"/>
            <a:stretch>
              <a:fillRect l="0" t="0" r="0" b="0"/>
            </a:stretch>
          </a:blipFill>
        </p:spPr>
      </p:sp>
      <p:sp>
        <p:nvSpPr>
          <p:cNvPr name="TextBox 3" id="3"/>
          <p:cNvSpPr txBox="true"/>
          <p:nvPr/>
        </p:nvSpPr>
        <p:spPr>
          <a:xfrm rot="0">
            <a:off x="2649978" y="8677274"/>
            <a:ext cx="13541797" cy="581026"/>
          </a:xfrm>
          <a:prstGeom prst="rect">
            <a:avLst/>
          </a:prstGeom>
        </p:spPr>
        <p:txBody>
          <a:bodyPr anchor="t" rtlCol="false" tIns="0" lIns="0" bIns="0" rIns="0">
            <a:spAutoFit/>
          </a:bodyPr>
          <a:lstStyle/>
          <a:p>
            <a:pPr algn="ctr">
              <a:lnSpc>
                <a:spcPts val="4199"/>
              </a:lnSpc>
              <a:spcBef>
                <a:spcPct val="0"/>
              </a:spcBef>
            </a:pPr>
            <a:r>
              <a:rPr lang="en-US" b="true" sz="2999">
                <a:solidFill>
                  <a:srgbClr val="C41616"/>
                </a:solidFill>
                <a:latin typeface="Agrandir Bold"/>
                <a:ea typeface="Agrandir Bold"/>
                <a:cs typeface="Agrandir Bold"/>
                <a:sym typeface="Agrandir Bold"/>
              </a:rPr>
              <a:t>Observation: </a:t>
            </a:r>
            <a:r>
              <a:rPr lang="en-US" sz="2999">
                <a:solidFill>
                  <a:srgbClr val="000000"/>
                </a:solidFill>
                <a:latin typeface="Agrandir"/>
                <a:ea typeface="Agrandir"/>
                <a:cs typeface="Agrandir"/>
                <a:sym typeface="Agrandir"/>
              </a:rPr>
              <a:t>We find out there's no difference in work based on weekdays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2932469">
            <a:off x="-2458732" y="-2682360"/>
            <a:ext cx="14388035" cy="16061643"/>
          </a:xfrm>
          <a:prstGeom prst="rect">
            <a:avLst/>
          </a:prstGeom>
        </p:spPr>
      </p:pic>
      <p:sp>
        <p:nvSpPr>
          <p:cNvPr name="Freeform 3" id="3"/>
          <p:cNvSpPr/>
          <p:nvPr/>
        </p:nvSpPr>
        <p:spPr>
          <a:xfrm flipH="false" flipV="false" rot="0">
            <a:off x="2595863" y="647251"/>
            <a:ext cx="13429281" cy="7788983"/>
          </a:xfrm>
          <a:custGeom>
            <a:avLst/>
            <a:gdLst/>
            <a:ahLst/>
            <a:cxnLst/>
            <a:rect r="r" b="b" t="t" l="l"/>
            <a:pathLst>
              <a:path h="7788983" w="13429281">
                <a:moveTo>
                  <a:pt x="0" y="0"/>
                </a:moveTo>
                <a:lnTo>
                  <a:pt x="13429281" y="0"/>
                </a:lnTo>
                <a:lnTo>
                  <a:pt x="13429281" y="7788983"/>
                </a:lnTo>
                <a:lnTo>
                  <a:pt x="0" y="7788983"/>
                </a:lnTo>
                <a:lnTo>
                  <a:pt x="0" y="0"/>
                </a:lnTo>
                <a:close/>
              </a:path>
            </a:pathLst>
          </a:custGeom>
          <a:blipFill>
            <a:blip r:embed="rId3"/>
            <a:stretch>
              <a:fillRect l="0" t="0" r="0" b="0"/>
            </a:stretch>
          </a:blipFill>
        </p:spPr>
      </p:sp>
      <p:sp>
        <p:nvSpPr>
          <p:cNvPr name="TextBox 4" id="4"/>
          <p:cNvSpPr txBox="true"/>
          <p:nvPr/>
        </p:nvSpPr>
        <p:spPr>
          <a:xfrm rot="0">
            <a:off x="553753" y="8677274"/>
            <a:ext cx="17734247" cy="1104901"/>
          </a:xfrm>
          <a:prstGeom prst="rect">
            <a:avLst/>
          </a:prstGeom>
        </p:spPr>
        <p:txBody>
          <a:bodyPr anchor="t" rtlCol="false" tIns="0" lIns="0" bIns="0" rIns="0">
            <a:spAutoFit/>
          </a:bodyPr>
          <a:lstStyle/>
          <a:p>
            <a:pPr algn="ctr">
              <a:lnSpc>
                <a:spcPts val="4199"/>
              </a:lnSpc>
              <a:spcBef>
                <a:spcPct val="0"/>
              </a:spcBef>
            </a:pPr>
            <a:r>
              <a:rPr lang="en-US" b="true" sz="2999">
                <a:solidFill>
                  <a:srgbClr val="C41616"/>
                </a:solidFill>
                <a:latin typeface="Agrandir Bold"/>
                <a:ea typeface="Agrandir Bold"/>
                <a:cs typeface="Agrandir Bold"/>
                <a:sym typeface="Agrandir Bold"/>
              </a:rPr>
              <a:t>Observation: </a:t>
            </a:r>
            <a:r>
              <a:rPr lang="en-US" sz="2999">
                <a:solidFill>
                  <a:srgbClr val="000000"/>
                </a:solidFill>
                <a:latin typeface="Agrandir"/>
                <a:ea typeface="Agrandir"/>
                <a:cs typeface="Agrandir"/>
                <a:sym typeface="Agrandir"/>
              </a:rPr>
              <a:t>We find out no of agents working might be different for each weekday, but It can also be due to IVF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3640573" y="1028700"/>
            <a:ext cx="10623058" cy="7958809"/>
          </a:xfrm>
          <a:custGeom>
            <a:avLst/>
            <a:gdLst/>
            <a:ahLst/>
            <a:cxnLst/>
            <a:rect r="r" b="b" t="t" l="l"/>
            <a:pathLst>
              <a:path h="7958809" w="10623058">
                <a:moveTo>
                  <a:pt x="0" y="0"/>
                </a:moveTo>
                <a:lnTo>
                  <a:pt x="10623058" y="0"/>
                </a:lnTo>
                <a:lnTo>
                  <a:pt x="10623058" y="7958809"/>
                </a:lnTo>
                <a:lnTo>
                  <a:pt x="0" y="7958809"/>
                </a:lnTo>
                <a:lnTo>
                  <a:pt x="0" y="0"/>
                </a:lnTo>
                <a:close/>
              </a:path>
            </a:pathLst>
          </a:custGeom>
          <a:blipFill>
            <a:blip r:embed="rId2"/>
            <a:stretch>
              <a:fillRect l="0" t="0" r="0" b="0"/>
            </a:stretch>
          </a:blipFill>
        </p:spPr>
      </p:sp>
      <p:sp>
        <p:nvSpPr>
          <p:cNvPr name="TextBox 3" id="3"/>
          <p:cNvSpPr txBox="true"/>
          <p:nvPr/>
        </p:nvSpPr>
        <p:spPr>
          <a:xfrm rot="0">
            <a:off x="500997" y="260840"/>
            <a:ext cx="12972231" cy="616585"/>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Agrandir"/>
                <a:ea typeface="Agrandir"/>
                <a:cs typeface="Agrandir"/>
                <a:sym typeface="Agrandir"/>
              </a:rPr>
              <a:t>Peak Hours: What hours recieve most amount of calls in a day (0-24)   </a:t>
            </a:r>
          </a:p>
        </p:txBody>
      </p:sp>
      <p:sp>
        <p:nvSpPr>
          <p:cNvPr name="TextBox 4" id="4"/>
          <p:cNvSpPr txBox="true"/>
          <p:nvPr/>
        </p:nvSpPr>
        <p:spPr>
          <a:xfrm rot="0">
            <a:off x="5418832" y="9134475"/>
            <a:ext cx="7450336" cy="514985"/>
          </a:xfrm>
          <a:prstGeom prst="rect">
            <a:avLst/>
          </a:prstGeom>
        </p:spPr>
        <p:txBody>
          <a:bodyPr anchor="t" rtlCol="false" tIns="0" lIns="0" bIns="0" rIns="0">
            <a:spAutoFit/>
          </a:bodyPr>
          <a:lstStyle/>
          <a:p>
            <a:pPr algn="ctr">
              <a:lnSpc>
                <a:spcPts val="3640"/>
              </a:lnSpc>
              <a:spcBef>
                <a:spcPct val="0"/>
              </a:spcBef>
            </a:pPr>
            <a:r>
              <a:rPr lang="en-US" b="true" sz="2600">
                <a:solidFill>
                  <a:srgbClr val="C41616"/>
                </a:solidFill>
                <a:latin typeface="Agrandir Bold"/>
                <a:ea typeface="Agrandir Bold"/>
                <a:cs typeface="Agrandir Bold"/>
                <a:sym typeface="Agrandir Bold"/>
              </a:rPr>
              <a:t>Observation:</a:t>
            </a:r>
            <a:r>
              <a:rPr lang="en-US" sz="2600">
                <a:solidFill>
                  <a:srgbClr val="000000"/>
                </a:solidFill>
                <a:latin typeface="Agrandir"/>
                <a:ea typeface="Agrandir"/>
                <a:cs typeface="Agrandir"/>
                <a:sym typeface="Agrandir"/>
              </a:rPr>
              <a:t> Our peak hours are 8 AM to 6 PM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blip>
          <a:srcRect l="0" t="0" r="0" b="0"/>
          <a:stretch>
            <a:fillRect/>
          </a:stretch>
        </p:blipFill>
        <p:spPr>
          <a:xfrm flipH="false" flipV="false" rot="0">
            <a:off x="7889712" y="-423652"/>
            <a:ext cx="11467938" cy="201268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true" flipV="false" rot="0">
            <a:off x="-1378933" y="8342980"/>
            <a:ext cx="10522933" cy="2420275"/>
          </a:xfrm>
          <a:prstGeom prst="rect">
            <a:avLst/>
          </a:prstGeom>
        </p:spPr>
      </p:pic>
      <p:sp>
        <p:nvSpPr>
          <p:cNvPr name="Freeform 4" id="4"/>
          <p:cNvSpPr/>
          <p:nvPr/>
        </p:nvSpPr>
        <p:spPr>
          <a:xfrm flipH="false" flipV="false" rot="0">
            <a:off x="1629835" y="1800826"/>
            <a:ext cx="9688909" cy="6685347"/>
          </a:xfrm>
          <a:custGeom>
            <a:avLst/>
            <a:gdLst/>
            <a:ahLst/>
            <a:cxnLst/>
            <a:rect r="r" b="b" t="t" l="l"/>
            <a:pathLst>
              <a:path h="6685347" w="9688909">
                <a:moveTo>
                  <a:pt x="0" y="0"/>
                </a:moveTo>
                <a:lnTo>
                  <a:pt x="9688909" y="0"/>
                </a:lnTo>
                <a:lnTo>
                  <a:pt x="9688909" y="6685348"/>
                </a:lnTo>
                <a:lnTo>
                  <a:pt x="0" y="6685348"/>
                </a:lnTo>
                <a:lnTo>
                  <a:pt x="0" y="0"/>
                </a:lnTo>
                <a:close/>
              </a:path>
            </a:pathLst>
          </a:custGeom>
          <a:blipFill>
            <a:blip r:embed="rId4"/>
            <a:stretch>
              <a:fillRect l="0" t="0" r="0" b="0"/>
            </a:stretch>
          </a:blipFill>
        </p:spPr>
      </p:sp>
      <p:sp>
        <p:nvSpPr>
          <p:cNvPr name="TextBox 5" id="5"/>
          <p:cNvSpPr txBox="true"/>
          <p:nvPr/>
        </p:nvSpPr>
        <p:spPr>
          <a:xfrm rot="0">
            <a:off x="2033067" y="626427"/>
            <a:ext cx="14221867" cy="642620"/>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Agrandir"/>
                <a:ea typeface="Agrandir"/>
                <a:cs typeface="Agrandir"/>
                <a:sym typeface="Agrandir"/>
              </a:rPr>
              <a:t>Peak Hours:  Time within the day where we get more call traffic than usual</a:t>
            </a:r>
          </a:p>
        </p:txBody>
      </p:sp>
      <p:sp>
        <p:nvSpPr>
          <p:cNvPr name="TextBox 6" id="6"/>
          <p:cNvSpPr txBox="true"/>
          <p:nvPr/>
        </p:nvSpPr>
        <p:spPr>
          <a:xfrm rot="0">
            <a:off x="4182628" y="9134475"/>
            <a:ext cx="9922743" cy="51498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grandir"/>
                <a:ea typeface="Agrandir"/>
                <a:cs typeface="Agrandir"/>
                <a:sym typeface="Agrandir"/>
              </a:rPr>
              <a:t>How calliing during peak or non peak hours effects AST and AHT</a:t>
            </a:r>
          </a:p>
        </p:txBody>
      </p:sp>
      <p:sp>
        <p:nvSpPr>
          <p:cNvPr name="TextBox 7" id="7"/>
          <p:cNvSpPr txBox="true"/>
          <p:nvPr/>
        </p:nvSpPr>
        <p:spPr>
          <a:xfrm rot="0">
            <a:off x="11480989" y="4059079"/>
            <a:ext cx="4773944" cy="1204595"/>
          </a:xfrm>
          <a:prstGeom prst="rect">
            <a:avLst/>
          </a:prstGeom>
        </p:spPr>
        <p:txBody>
          <a:bodyPr anchor="t" rtlCol="false" tIns="0" lIns="0" bIns="0" rIns="0">
            <a:spAutoFit/>
          </a:bodyPr>
          <a:lstStyle/>
          <a:p>
            <a:pPr algn="ctr">
              <a:lnSpc>
                <a:spcPts val="4479"/>
              </a:lnSpc>
              <a:spcBef>
                <a:spcPct val="0"/>
              </a:spcBef>
            </a:pPr>
            <a:r>
              <a:rPr lang="en-US" b="true" sz="3199">
                <a:solidFill>
                  <a:srgbClr val="C41616"/>
                </a:solidFill>
                <a:latin typeface="Agrandir Bold"/>
                <a:ea typeface="Agrandir Bold"/>
                <a:cs typeface="Agrandir Bold"/>
                <a:sym typeface="Agrandir Bold"/>
              </a:rPr>
              <a:t>Observation: </a:t>
            </a:r>
            <a:r>
              <a:rPr lang="en-US" sz="3199">
                <a:solidFill>
                  <a:srgbClr val="000000"/>
                </a:solidFill>
                <a:latin typeface="Agrandir"/>
                <a:ea typeface="Agrandir"/>
                <a:cs typeface="Agrandir"/>
                <a:sym typeface="Agrandir"/>
              </a:rPr>
              <a:t>It has no significant effect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508976" y="1527440"/>
            <a:ext cx="14250483" cy="7232120"/>
          </a:xfrm>
          <a:custGeom>
            <a:avLst/>
            <a:gdLst/>
            <a:ahLst/>
            <a:cxnLst/>
            <a:rect r="r" b="b" t="t" l="l"/>
            <a:pathLst>
              <a:path h="7232120" w="14250483">
                <a:moveTo>
                  <a:pt x="0" y="0"/>
                </a:moveTo>
                <a:lnTo>
                  <a:pt x="14250484" y="0"/>
                </a:lnTo>
                <a:lnTo>
                  <a:pt x="14250484" y="7232120"/>
                </a:lnTo>
                <a:lnTo>
                  <a:pt x="0" y="7232120"/>
                </a:lnTo>
                <a:lnTo>
                  <a:pt x="0" y="0"/>
                </a:lnTo>
                <a:close/>
              </a:path>
            </a:pathLst>
          </a:custGeom>
          <a:blipFill>
            <a:blip r:embed="rId2"/>
            <a:stretch>
              <a:fillRect l="0" t="0" r="0" b="0"/>
            </a:stretch>
          </a:blipFill>
        </p:spPr>
      </p:sp>
      <p:sp>
        <p:nvSpPr>
          <p:cNvPr name="TextBox 3" id="3"/>
          <p:cNvSpPr txBox="true"/>
          <p:nvPr/>
        </p:nvSpPr>
        <p:spPr>
          <a:xfrm rot="0">
            <a:off x="1517545" y="454660"/>
            <a:ext cx="10917116" cy="574006"/>
          </a:xfrm>
          <a:prstGeom prst="rect">
            <a:avLst/>
          </a:prstGeom>
        </p:spPr>
        <p:txBody>
          <a:bodyPr anchor="t" rtlCol="false" tIns="0" lIns="0" bIns="0" rIns="0">
            <a:spAutoFit/>
          </a:bodyPr>
          <a:lstStyle/>
          <a:p>
            <a:pPr algn="ctr">
              <a:lnSpc>
                <a:spcPts val="4060"/>
              </a:lnSpc>
              <a:spcBef>
                <a:spcPct val="0"/>
              </a:spcBef>
            </a:pPr>
            <a:r>
              <a:rPr lang="en-US" sz="2900">
                <a:solidFill>
                  <a:srgbClr val="000000"/>
                </a:solidFill>
                <a:latin typeface="Agrandir"/>
                <a:ea typeface="Agrandir"/>
                <a:cs typeface="Agrandir"/>
                <a:sym typeface="Agrandir"/>
              </a:rPr>
              <a:t>Elite Code Queries distribution in both peak and non peak hours</a:t>
            </a:r>
          </a:p>
        </p:txBody>
      </p:sp>
      <p:sp>
        <p:nvSpPr>
          <p:cNvPr name="TextBox 4" id="4"/>
          <p:cNvSpPr txBox="true"/>
          <p:nvPr/>
        </p:nvSpPr>
        <p:spPr>
          <a:xfrm rot="0">
            <a:off x="5198020" y="9092935"/>
            <a:ext cx="8586322" cy="642620"/>
          </a:xfrm>
          <a:prstGeom prst="rect">
            <a:avLst/>
          </a:prstGeom>
        </p:spPr>
        <p:txBody>
          <a:bodyPr anchor="t" rtlCol="false" tIns="0" lIns="0" bIns="0" rIns="0">
            <a:spAutoFit/>
          </a:bodyPr>
          <a:lstStyle/>
          <a:p>
            <a:pPr algn="ctr">
              <a:lnSpc>
                <a:spcPts val="4479"/>
              </a:lnSpc>
              <a:spcBef>
                <a:spcPct val="0"/>
              </a:spcBef>
            </a:pPr>
            <a:r>
              <a:rPr lang="en-US" b="true" sz="3199">
                <a:solidFill>
                  <a:srgbClr val="C41616"/>
                </a:solidFill>
                <a:latin typeface="Agrandir Bold"/>
                <a:ea typeface="Agrandir Bold"/>
                <a:cs typeface="Agrandir Bold"/>
                <a:sym typeface="Agrandir Bold"/>
              </a:rPr>
              <a:t>Observation: </a:t>
            </a:r>
            <a:r>
              <a:rPr lang="en-US" sz="3199">
                <a:solidFill>
                  <a:srgbClr val="000000"/>
                </a:solidFill>
                <a:latin typeface="Agrandir"/>
                <a:ea typeface="Agrandir"/>
                <a:cs typeface="Agrandir"/>
                <a:sym typeface="Agrandir"/>
              </a:rPr>
              <a:t>It has no significant effect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6481524">
            <a:off x="-4814436" y="-2789595"/>
            <a:ext cx="14212948" cy="1586619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8540967">
            <a:off x="11045685" y="-4839949"/>
            <a:ext cx="8031035" cy="8016846"/>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3311130">
            <a:off x="14790428" y="6444896"/>
            <a:ext cx="5413008" cy="5626807"/>
          </a:xfrm>
          <a:prstGeom prst="rect">
            <a:avLst/>
          </a:prstGeom>
        </p:spPr>
      </p:pic>
      <p:sp>
        <p:nvSpPr>
          <p:cNvPr name="Freeform 5" id="5"/>
          <p:cNvSpPr/>
          <p:nvPr/>
        </p:nvSpPr>
        <p:spPr>
          <a:xfrm flipH="false" flipV="false" rot="0">
            <a:off x="1178465" y="573218"/>
            <a:ext cx="15373583" cy="7590706"/>
          </a:xfrm>
          <a:custGeom>
            <a:avLst/>
            <a:gdLst/>
            <a:ahLst/>
            <a:cxnLst/>
            <a:rect r="r" b="b" t="t" l="l"/>
            <a:pathLst>
              <a:path h="7590706" w="15373583">
                <a:moveTo>
                  <a:pt x="0" y="0"/>
                </a:moveTo>
                <a:lnTo>
                  <a:pt x="15373583" y="0"/>
                </a:lnTo>
                <a:lnTo>
                  <a:pt x="15373583" y="7590706"/>
                </a:lnTo>
                <a:lnTo>
                  <a:pt x="0" y="7590706"/>
                </a:lnTo>
                <a:lnTo>
                  <a:pt x="0" y="0"/>
                </a:lnTo>
                <a:close/>
              </a:path>
            </a:pathLst>
          </a:custGeom>
          <a:blipFill>
            <a:blip r:embed="rId5"/>
            <a:stretch>
              <a:fillRect l="0" t="0" r="0" b="0"/>
            </a:stretch>
          </a:blipFill>
        </p:spPr>
      </p:sp>
      <p:sp>
        <p:nvSpPr>
          <p:cNvPr name="TextBox 6" id="6"/>
          <p:cNvSpPr txBox="true"/>
          <p:nvPr/>
        </p:nvSpPr>
        <p:spPr>
          <a:xfrm rot="0">
            <a:off x="2292038" y="8325143"/>
            <a:ext cx="12024643" cy="51498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grandir"/>
                <a:ea typeface="Agrandir"/>
                <a:cs typeface="Agrandir"/>
                <a:sym typeface="Agrandir"/>
              </a:rPr>
              <a:t>Distribution of primary reasons to call depending on peak and non peak hours</a:t>
            </a:r>
          </a:p>
        </p:txBody>
      </p:sp>
      <p:sp>
        <p:nvSpPr>
          <p:cNvPr name="TextBox 7" id="7"/>
          <p:cNvSpPr txBox="true"/>
          <p:nvPr/>
        </p:nvSpPr>
        <p:spPr>
          <a:xfrm rot="0">
            <a:off x="3929776" y="9096375"/>
            <a:ext cx="9870961" cy="642620"/>
          </a:xfrm>
          <a:prstGeom prst="rect">
            <a:avLst/>
          </a:prstGeom>
        </p:spPr>
        <p:txBody>
          <a:bodyPr anchor="t" rtlCol="false" tIns="0" lIns="0" bIns="0" rIns="0">
            <a:spAutoFit/>
          </a:bodyPr>
          <a:lstStyle/>
          <a:p>
            <a:pPr algn="ctr">
              <a:lnSpc>
                <a:spcPts val="4479"/>
              </a:lnSpc>
              <a:spcBef>
                <a:spcPct val="0"/>
              </a:spcBef>
            </a:pPr>
            <a:r>
              <a:rPr lang="en-US" b="true" sz="3199">
                <a:solidFill>
                  <a:srgbClr val="C41616"/>
                </a:solidFill>
                <a:latin typeface="Agrandir Bold"/>
                <a:ea typeface="Agrandir Bold"/>
                <a:cs typeface="Agrandir Bold"/>
                <a:sym typeface="Agrandir Bold"/>
              </a:rPr>
              <a:t>Observation: </a:t>
            </a:r>
            <a:r>
              <a:rPr lang="en-US" sz="3199">
                <a:solidFill>
                  <a:srgbClr val="000000"/>
                </a:solidFill>
                <a:latin typeface="Agrandir"/>
                <a:ea typeface="Agrandir"/>
                <a:cs typeface="Agrandir"/>
                <a:sym typeface="Agrandir"/>
              </a:rPr>
              <a:t>It has no significant effect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5520493" y="864849"/>
            <a:ext cx="1583101" cy="8557302"/>
          </a:xfrm>
          <a:custGeom>
            <a:avLst/>
            <a:gdLst/>
            <a:ahLst/>
            <a:cxnLst/>
            <a:rect r="r" b="b" t="t" l="l"/>
            <a:pathLst>
              <a:path h="8557302" w="1583101">
                <a:moveTo>
                  <a:pt x="0" y="0"/>
                </a:moveTo>
                <a:lnTo>
                  <a:pt x="1583101" y="0"/>
                </a:lnTo>
                <a:lnTo>
                  <a:pt x="1583101" y="8557302"/>
                </a:lnTo>
                <a:lnTo>
                  <a:pt x="0" y="8557302"/>
                </a:lnTo>
                <a:lnTo>
                  <a:pt x="0" y="0"/>
                </a:lnTo>
                <a:close/>
              </a:path>
            </a:pathLst>
          </a:custGeom>
          <a:blipFill>
            <a:blip r:embed="rId2"/>
            <a:stretch>
              <a:fillRect l="0" t="0" r="0" b="0"/>
            </a:stretch>
          </a:blipFill>
        </p:spPr>
      </p:sp>
      <p:pic>
        <p:nvPicPr>
          <p:cNvPr name="Picture 3" id="3"/>
          <p:cNvPicPr>
            <a:picLocks noChangeAspect="true"/>
          </p:cNvPicPr>
          <p:nvPr/>
        </p:nvPicPr>
        <p:blipFill>
          <a:blip r:embed="rId3">
            <a:alphaModFix amt="25000"/>
          </a:blip>
          <a:srcRect l="0" t="0" r="0" b="0"/>
          <a:stretch>
            <a:fillRect/>
          </a:stretch>
        </p:blipFill>
        <p:spPr>
          <a:xfrm flipH="false" flipV="false" rot="2386853">
            <a:off x="-2779857" y="-903718"/>
            <a:ext cx="14322769" cy="13230153"/>
          </a:xfrm>
          <a:prstGeom prst="rect">
            <a:avLst/>
          </a:prstGeom>
        </p:spPr>
      </p:pic>
      <p:sp>
        <p:nvSpPr>
          <p:cNvPr name="Freeform 4" id="4"/>
          <p:cNvSpPr/>
          <p:nvPr/>
        </p:nvSpPr>
        <p:spPr>
          <a:xfrm flipH="false" flipV="false" rot="0">
            <a:off x="417602" y="2524295"/>
            <a:ext cx="14909235" cy="4975957"/>
          </a:xfrm>
          <a:custGeom>
            <a:avLst/>
            <a:gdLst/>
            <a:ahLst/>
            <a:cxnLst/>
            <a:rect r="r" b="b" t="t" l="l"/>
            <a:pathLst>
              <a:path h="4975957" w="14909235">
                <a:moveTo>
                  <a:pt x="0" y="0"/>
                </a:moveTo>
                <a:lnTo>
                  <a:pt x="14909234" y="0"/>
                </a:lnTo>
                <a:lnTo>
                  <a:pt x="14909234" y="4975957"/>
                </a:lnTo>
                <a:lnTo>
                  <a:pt x="0" y="4975957"/>
                </a:lnTo>
                <a:lnTo>
                  <a:pt x="0" y="0"/>
                </a:lnTo>
                <a:close/>
              </a:path>
            </a:pathLst>
          </a:custGeom>
          <a:blipFill>
            <a:blip r:embed="rId4"/>
            <a:stretch>
              <a:fillRect l="0" t="0" r="0" b="0"/>
            </a:stretch>
          </a:blipFill>
        </p:spPr>
      </p:sp>
      <p:sp>
        <p:nvSpPr>
          <p:cNvPr name="TextBox 5" id="5"/>
          <p:cNvSpPr txBox="true"/>
          <p:nvPr/>
        </p:nvSpPr>
        <p:spPr>
          <a:xfrm rot="0">
            <a:off x="4493740" y="655299"/>
            <a:ext cx="8661574" cy="885826"/>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Agrandir"/>
                <a:ea typeface="Agrandir"/>
                <a:cs typeface="Agrandir"/>
                <a:sym typeface="Agrandir"/>
              </a:rPr>
              <a:t>Sentiment Correlation Heatmap</a:t>
            </a:r>
          </a:p>
        </p:txBody>
      </p:sp>
      <p:sp>
        <p:nvSpPr>
          <p:cNvPr name="TextBox 6" id="6"/>
          <p:cNvSpPr txBox="true"/>
          <p:nvPr/>
        </p:nvSpPr>
        <p:spPr>
          <a:xfrm rot="0">
            <a:off x="571439" y="8449966"/>
            <a:ext cx="14755397" cy="972185"/>
          </a:xfrm>
          <a:prstGeom prst="rect">
            <a:avLst/>
          </a:prstGeom>
        </p:spPr>
        <p:txBody>
          <a:bodyPr anchor="t" rtlCol="false" tIns="0" lIns="0" bIns="0" rIns="0">
            <a:spAutoFit/>
          </a:bodyPr>
          <a:lstStyle/>
          <a:p>
            <a:pPr algn="ctr">
              <a:lnSpc>
                <a:spcPts val="3640"/>
              </a:lnSpc>
              <a:spcBef>
                <a:spcPct val="0"/>
              </a:spcBef>
            </a:pPr>
            <a:r>
              <a:rPr lang="en-US" b="true" sz="2600">
                <a:solidFill>
                  <a:srgbClr val="C41616"/>
                </a:solidFill>
                <a:latin typeface="Agrandir Bold"/>
                <a:ea typeface="Agrandir Bold"/>
                <a:cs typeface="Agrandir Bold"/>
                <a:sym typeface="Agrandir Bold"/>
              </a:rPr>
              <a:t>Observation: </a:t>
            </a:r>
            <a:r>
              <a:rPr lang="en-US" sz="2600">
                <a:solidFill>
                  <a:srgbClr val="FFFFFF"/>
                </a:solidFill>
                <a:latin typeface="Agrandir"/>
                <a:ea typeface="Agrandir"/>
                <a:cs typeface="Agrandir"/>
                <a:sym typeface="Agrandir"/>
              </a:rPr>
              <a:t> </a:t>
            </a:r>
            <a:r>
              <a:rPr lang="en-US" sz="2600">
                <a:solidFill>
                  <a:srgbClr val="000000"/>
                </a:solidFill>
                <a:latin typeface="Agrandir"/>
                <a:ea typeface="Agrandir"/>
                <a:cs typeface="Agrandir"/>
                <a:sym typeface="Agrandir"/>
              </a:rPr>
              <a:t>Handle Time is positively correlated on the percentage of silent time, no other important stat is found from this heatmap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2386853">
            <a:off x="-3305272" y="-1267467"/>
            <a:ext cx="14322769" cy="13230153"/>
          </a:xfrm>
          <a:prstGeom prst="rect">
            <a:avLst/>
          </a:prstGeom>
        </p:spPr>
      </p:pic>
      <p:sp>
        <p:nvSpPr>
          <p:cNvPr name="Freeform 3" id="3"/>
          <p:cNvSpPr/>
          <p:nvPr/>
        </p:nvSpPr>
        <p:spPr>
          <a:xfrm flipH="false" flipV="false" rot="0">
            <a:off x="16127944" y="535631"/>
            <a:ext cx="1428337" cy="8722669"/>
          </a:xfrm>
          <a:custGeom>
            <a:avLst/>
            <a:gdLst/>
            <a:ahLst/>
            <a:cxnLst/>
            <a:rect r="r" b="b" t="t" l="l"/>
            <a:pathLst>
              <a:path h="8722669" w="1428337">
                <a:moveTo>
                  <a:pt x="0" y="0"/>
                </a:moveTo>
                <a:lnTo>
                  <a:pt x="1428337" y="0"/>
                </a:lnTo>
                <a:lnTo>
                  <a:pt x="1428337" y="8722669"/>
                </a:lnTo>
                <a:lnTo>
                  <a:pt x="0" y="8722669"/>
                </a:lnTo>
                <a:lnTo>
                  <a:pt x="0" y="0"/>
                </a:lnTo>
                <a:close/>
              </a:path>
            </a:pathLst>
          </a:custGeom>
          <a:blipFill>
            <a:blip r:embed="rId3"/>
            <a:stretch>
              <a:fillRect l="0" t="0" r="0" b="0"/>
            </a:stretch>
          </a:blipFill>
        </p:spPr>
      </p:sp>
      <p:sp>
        <p:nvSpPr>
          <p:cNvPr name="Freeform 4" id="4"/>
          <p:cNvSpPr/>
          <p:nvPr/>
        </p:nvSpPr>
        <p:spPr>
          <a:xfrm flipH="false" flipV="false" rot="0">
            <a:off x="548106" y="1785220"/>
            <a:ext cx="15221668" cy="6716561"/>
          </a:xfrm>
          <a:custGeom>
            <a:avLst/>
            <a:gdLst/>
            <a:ahLst/>
            <a:cxnLst/>
            <a:rect r="r" b="b" t="t" l="l"/>
            <a:pathLst>
              <a:path h="6716561" w="15221668">
                <a:moveTo>
                  <a:pt x="0" y="0"/>
                </a:moveTo>
                <a:lnTo>
                  <a:pt x="15221668" y="0"/>
                </a:lnTo>
                <a:lnTo>
                  <a:pt x="15221668" y="6716560"/>
                </a:lnTo>
                <a:lnTo>
                  <a:pt x="0" y="6716560"/>
                </a:lnTo>
                <a:lnTo>
                  <a:pt x="0" y="0"/>
                </a:lnTo>
                <a:close/>
              </a:path>
            </a:pathLst>
          </a:custGeom>
          <a:blipFill>
            <a:blip r:embed="rId4"/>
            <a:stretch>
              <a:fillRect l="0" t="0" r="0" b="0"/>
            </a:stretch>
          </a:blipFill>
        </p:spPr>
      </p:sp>
      <p:sp>
        <p:nvSpPr>
          <p:cNvPr name="TextBox 5" id="5"/>
          <p:cNvSpPr txBox="true"/>
          <p:nvPr/>
        </p:nvSpPr>
        <p:spPr>
          <a:xfrm rot="0">
            <a:off x="3399800" y="326081"/>
            <a:ext cx="10192494" cy="885826"/>
          </a:xfrm>
          <a:prstGeom prst="rect">
            <a:avLst/>
          </a:prstGeom>
        </p:spPr>
        <p:txBody>
          <a:bodyPr anchor="t" rtlCol="false" tIns="0" lIns="0" bIns="0" rIns="0">
            <a:spAutoFit/>
          </a:bodyPr>
          <a:lstStyle/>
          <a:p>
            <a:pPr algn="ctr">
              <a:lnSpc>
                <a:spcPts val="6299"/>
              </a:lnSpc>
              <a:spcBef>
                <a:spcPct val="0"/>
              </a:spcBef>
            </a:pPr>
            <a:r>
              <a:rPr lang="en-US" sz="4499">
                <a:solidFill>
                  <a:srgbClr val="000000"/>
                </a:solidFill>
                <a:latin typeface="Agrandir"/>
                <a:ea typeface="Agrandir"/>
                <a:cs typeface="Agrandir"/>
                <a:sym typeface="Agrandir"/>
              </a:rPr>
              <a:t>Primary Reason Correlation Heatmap</a:t>
            </a:r>
          </a:p>
        </p:txBody>
      </p:sp>
      <p:sp>
        <p:nvSpPr>
          <p:cNvPr name="TextBox 6" id="6"/>
          <p:cNvSpPr txBox="true"/>
          <p:nvPr/>
        </p:nvSpPr>
        <p:spPr>
          <a:xfrm rot="0">
            <a:off x="1028700" y="8938895"/>
            <a:ext cx="14741074" cy="972185"/>
          </a:xfrm>
          <a:prstGeom prst="rect">
            <a:avLst/>
          </a:prstGeom>
        </p:spPr>
        <p:txBody>
          <a:bodyPr anchor="t" rtlCol="false" tIns="0" lIns="0" bIns="0" rIns="0">
            <a:spAutoFit/>
          </a:bodyPr>
          <a:lstStyle/>
          <a:p>
            <a:pPr algn="ctr">
              <a:lnSpc>
                <a:spcPts val="3640"/>
              </a:lnSpc>
              <a:spcBef>
                <a:spcPct val="0"/>
              </a:spcBef>
            </a:pPr>
            <a:r>
              <a:rPr lang="en-US" b="true" sz="2600">
                <a:solidFill>
                  <a:srgbClr val="C41616"/>
                </a:solidFill>
                <a:latin typeface="Agrandir Bold"/>
                <a:ea typeface="Agrandir Bold"/>
                <a:cs typeface="Agrandir Bold"/>
                <a:sym typeface="Agrandir Bold"/>
              </a:rPr>
              <a:t>Observation:</a:t>
            </a:r>
            <a:r>
              <a:rPr lang="en-US" sz="2600">
                <a:solidFill>
                  <a:srgbClr val="FFFFFF"/>
                </a:solidFill>
                <a:latin typeface="Agrandir"/>
                <a:ea typeface="Agrandir"/>
                <a:cs typeface="Agrandir"/>
                <a:sym typeface="Agrandir"/>
              </a:rPr>
              <a:t> </a:t>
            </a:r>
            <a:r>
              <a:rPr lang="en-US" sz="2600">
                <a:solidFill>
                  <a:srgbClr val="000000"/>
                </a:solidFill>
                <a:latin typeface="Agrandir"/>
                <a:ea typeface="Agrandir"/>
                <a:cs typeface="Agrandir"/>
                <a:sym typeface="Agrandir"/>
              </a:rPr>
              <a:t>We find both positive and negative correlations between various primary call reasons and waiting time, but primary call reasons have no significant effect on handle time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169758" y="6965891"/>
            <a:ext cx="5334494" cy="4895828"/>
          </a:xfrm>
          <a:prstGeom prst="rect">
            <a:avLst/>
          </a:prstGeom>
        </p:spPr>
      </p:pic>
      <p:sp>
        <p:nvSpPr>
          <p:cNvPr name="Freeform 3" id="3"/>
          <p:cNvSpPr/>
          <p:nvPr/>
        </p:nvSpPr>
        <p:spPr>
          <a:xfrm flipH="false" flipV="false" rot="0">
            <a:off x="1556785" y="1712781"/>
            <a:ext cx="15280221" cy="7754712"/>
          </a:xfrm>
          <a:custGeom>
            <a:avLst/>
            <a:gdLst/>
            <a:ahLst/>
            <a:cxnLst/>
            <a:rect r="r" b="b" t="t" l="l"/>
            <a:pathLst>
              <a:path h="7754712" w="15280221">
                <a:moveTo>
                  <a:pt x="0" y="0"/>
                </a:moveTo>
                <a:lnTo>
                  <a:pt x="15280220" y="0"/>
                </a:lnTo>
                <a:lnTo>
                  <a:pt x="15280220" y="7754712"/>
                </a:lnTo>
                <a:lnTo>
                  <a:pt x="0" y="7754712"/>
                </a:lnTo>
                <a:lnTo>
                  <a:pt x="0" y="0"/>
                </a:lnTo>
                <a:close/>
              </a:path>
            </a:pathLst>
          </a:custGeom>
          <a:blipFill>
            <a:blip r:embed="rId3"/>
            <a:stretch>
              <a:fillRect l="0" t="0" r="0" b="0"/>
            </a:stretch>
          </a:blipFill>
        </p:spPr>
      </p:sp>
      <p:sp>
        <p:nvSpPr>
          <p:cNvPr name="TextBox 4" id="4"/>
          <p:cNvSpPr txBox="true"/>
          <p:nvPr/>
        </p:nvSpPr>
        <p:spPr>
          <a:xfrm rot="0">
            <a:off x="659894" y="220462"/>
            <a:ext cx="17074003" cy="1275635"/>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Agrandir Bold"/>
                <a:ea typeface="Agrandir Bold"/>
                <a:cs typeface="Agrandir Bold"/>
                <a:sym typeface="Agrandir Bold"/>
              </a:rPr>
              <a:t>Distribution of Primary Reasons over number of calls in a month [in thousands] , AHT  [in minutes] and AST [in minutes]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8062521" y="2112153"/>
            <a:ext cx="1675260" cy="181247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0">
            <a:off x="15635686" y="6362376"/>
            <a:ext cx="1623614" cy="1812471"/>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0">
            <a:off x="13088429" y="6469145"/>
            <a:ext cx="1812471" cy="1598933"/>
          </a:xfrm>
          <a:prstGeom prst="rect">
            <a:avLst/>
          </a:prstGeom>
        </p:spPr>
      </p:pic>
      <p:pic>
        <p:nvPicPr>
          <p:cNvPr name="Picture 5" id="5"/>
          <p:cNvPicPr>
            <a:picLocks noChangeAspect="true"/>
          </p:cNvPicPr>
          <p:nvPr/>
        </p:nvPicPr>
        <p:blipFill>
          <a:blip r:embed="rId5">
            <a:alphaModFix amt="25000"/>
          </a:blip>
          <a:srcRect l="0" t="0" r="0" b="0"/>
          <a:stretch>
            <a:fillRect/>
          </a:stretch>
        </p:blipFill>
        <p:spPr>
          <a:xfrm flipH="false" flipV="false" rot="0">
            <a:off x="10541172" y="6547521"/>
            <a:ext cx="1812471" cy="1442182"/>
          </a:xfrm>
          <a:prstGeom prst="rect">
            <a:avLst/>
          </a:prstGeom>
        </p:spPr>
      </p:pic>
      <p:pic>
        <p:nvPicPr>
          <p:cNvPr name="Picture 6" id="6"/>
          <p:cNvPicPr>
            <a:picLocks noChangeAspect="true"/>
          </p:cNvPicPr>
          <p:nvPr/>
        </p:nvPicPr>
        <p:blipFill>
          <a:blip r:embed="rId6">
            <a:alphaModFix amt="25000"/>
          </a:blip>
          <a:srcRect l="0" t="0" r="0" b="0"/>
          <a:stretch>
            <a:fillRect/>
          </a:stretch>
        </p:blipFill>
        <p:spPr>
          <a:xfrm flipH="false" flipV="false" rot="0">
            <a:off x="8044179" y="6362376"/>
            <a:ext cx="1762207" cy="1812471"/>
          </a:xfrm>
          <a:prstGeom prst="rect">
            <a:avLst/>
          </a:prstGeom>
        </p:spPr>
      </p:pic>
      <p:pic>
        <p:nvPicPr>
          <p:cNvPr name="Picture 7" id="7"/>
          <p:cNvPicPr>
            <a:picLocks noChangeAspect="true"/>
          </p:cNvPicPr>
          <p:nvPr/>
        </p:nvPicPr>
        <p:blipFill>
          <a:blip r:embed="rId7">
            <a:alphaModFix amt="25000"/>
          </a:blip>
          <a:srcRect l="0" t="0" r="0" b="0"/>
          <a:stretch>
            <a:fillRect/>
          </a:stretch>
        </p:blipFill>
        <p:spPr>
          <a:xfrm flipH="false" flipV="false" rot="0">
            <a:off x="15446829" y="4311911"/>
            <a:ext cx="1812471" cy="1776742"/>
          </a:xfrm>
          <a:prstGeom prst="rect">
            <a:avLst/>
          </a:prstGeom>
        </p:spPr>
      </p:pic>
      <p:pic>
        <p:nvPicPr>
          <p:cNvPr name="Picture 8" id="8"/>
          <p:cNvPicPr>
            <a:picLocks noChangeAspect="true"/>
          </p:cNvPicPr>
          <p:nvPr/>
        </p:nvPicPr>
        <p:blipFill>
          <a:blip r:embed="rId8">
            <a:alphaModFix amt="25000"/>
          </a:blip>
          <a:srcRect l="0" t="0" r="0" b="0"/>
          <a:stretch>
            <a:fillRect/>
          </a:stretch>
        </p:blipFill>
        <p:spPr>
          <a:xfrm flipH="false" flipV="false" rot="0">
            <a:off x="12939517" y="4527914"/>
            <a:ext cx="1812471" cy="1344737"/>
          </a:xfrm>
          <a:prstGeom prst="rect">
            <a:avLst/>
          </a:prstGeom>
        </p:spPr>
      </p:pic>
      <p:pic>
        <p:nvPicPr>
          <p:cNvPr name="Picture 9" id="9"/>
          <p:cNvPicPr>
            <a:picLocks noChangeAspect="true"/>
          </p:cNvPicPr>
          <p:nvPr/>
        </p:nvPicPr>
        <p:blipFill>
          <a:blip r:embed="rId9">
            <a:alphaModFix amt="25000"/>
          </a:blip>
          <a:srcRect l="0" t="0" r="0" b="0"/>
          <a:stretch>
            <a:fillRect/>
          </a:stretch>
        </p:blipFill>
        <p:spPr>
          <a:xfrm flipH="false" flipV="false" rot="0">
            <a:off x="15516417" y="2112153"/>
            <a:ext cx="1742883" cy="1812471"/>
          </a:xfrm>
          <a:prstGeom prst="rect">
            <a:avLst/>
          </a:prstGeom>
        </p:spPr>
      </p:pic>
      <p:pic>
        <p:nvPicPr>
          <p:cNvPr name="Picture 10" id="10"/>
          <p:cNvPicPr>
            <a:picLocks noChangeAspect="true"/>
          </p:cNvPicPr>
          <p:nvPr/>
        </p:nvPicPr>
        <p:blipFill>
          <a:blip r:embed="rId10">
            <a:alphaModFix amt="25000"/>
          </a:blip>
          <a:srcRect l="0" t="0" r="0" b="0"/>
          <a:stretch>
            <a:fillRect/>
          </a:stretch>
        </p:blipFill>
        <p:spPr>
          <a:xfrm flipH="false" flipV="false" rot="0">
            <a:off x="10432205" y="4363179"/>
            <a:ext cx="1812471" cy="1674207"/>
          </a:xfrm>
          <a:prstGeom prst="rect">
            <a:avLst/>
          </a:prstGeom>
        </p:spPr>
      </p:pic>
      <p:pic>
        <p:nvPicPr>
          <p:cNvPr name="Picture 11" id="11"/>
          <p:cNvPicPr>
            <a:picLocks noChangeAspect="true"/>
          </p:cNvPicPr>
          <p:nvPr/>
        </p:nvPicPr>
        <p:blipFill>
          <a:blip r:embed="rId11">
            <a:alphaModFix amt="25000"/>
          </a:blip>
          <a:srcRect l="0" t="0" r="0" b="0"/>
          <a:stretch>
            <a:fillRect/>
          </a:stretch>
        </p:blipFill>
        <p:spPr>
          <a:xfrm flipH="false" flipV="false" rot="0">
            <a:off x="8019047" y="4294046"/>
            <a:ext cx="1718317" cy="1812471"/>
          </a:xfrm>
          <a:prstGeom prst="rect">
            <a:avLst/>
          </a:prstGeom>
        </p:spPr>
      </p:pic>
      <p:pic>
        <p:nvPicPr>
          <p:cNvPr name="Picture 12" id="12"/>
          <p:cNvPicPr>
            <a:picLocks noChangeAspect="true"/>
          </p:cNvPicPr>
          <p:nvPr/>
        </p:nvPicPr>
        <p:blipFill>
          <a:blip r:embed="rId12">
            <a:alphaModFix amt="25000"/>
          </a:blip>
          <a:srcRect l="0" t="0" r="0" b="0"/>
          <a:stretch>
            <a:fillRect/>
          </a:stretch>
        </p:blipFill>
        <p:spPr>
          <a:xfrm flipH="false" flipV="false" rot="0">
            <a:off x="13492810" y="2113754"/>
            <a:ext cx="1812471" cy="1809269"/>
          </a:xfrm>
          <a:prstGeom prst="rect">
            <a:avLst/>
          </a:prstGeom>
        </p:spPr>
      </p:pic>
      <p:pic>
        <p:nvPicPr>
          <p:cNvPr name="Picture 13" id="13"/>
          <p:cNvPicPr>
            <a:picLocks noChangeAspect="true"/>
          </p:cNvPicPr>
          <p:nvPr/>
        </p:nvPicPr>
        <p:blipFill>
          <a:blip r:embed="rId13">
            <a:alphaModFix amt="25000"/>
          </a:blip>
          <a:srcRect l="0" t="0" r="0" b="0"/>
          <a:stretch>
            <a:fillRect/>
          </a:stretch>
        </p:blipFill>
        <p:spPr>
          <a:xfrm flipH="false" flipV="false" rot="0">
            <a:off x="11972523" y="2112153"/>
            <a:ext cx="1309152" cy="1812471"/>
          </a:xfrm>
          <a:prstGeom prst="rect">
            <a:avLst/>
          </a:prstGeom>
        </p:spPr>
      </p:pic>
      <p:pic>
        <p:nvPicPr>
          <p:cNvPr name="Picture 14" id="14"/>
          <p:cNvPicPr>
            <a:picLocks noChangeAspect="true"/>
          </p:cNvPicPr>
          <p:nvPr/>
        </p:nvPicPr>
        <p:blipFill>
          <a:blip r:embed="rId14">
            <a:alphaModFix amt="25000"/>
          </a:blip>
          <a:srcRect l="0" t="0" r="0" b="0"/>
          <a:stretch>
            <a:fillRect/>
          </a:stretch>
        </p:blipFill>
        <p:spPr>
          <a:xfrm flipH="false" flipV="false" rot="0">
            <a:off x="9948916" y="2160875"/>
            <a:ext cx="1812471" cy="1715027"/>
          </a:xfrm>
          <a:prstGeom prst="rect">
            <a:avLst/>
          </a:prstGeom>
        </p:spPr>
      </p:pic>
      <p:sp>
        <p:nvSpPr>
          <p:cNvPr name="Freeform 15" id="15"/>
          <p:cNvSpPr/>
          <p:nvPr/>
        </p:nvSpPr>
        <p:spPr>
          <a:xfrm flipH="false" flipV="false" rot="0">
            <a:off x="262695" y="1812858"/>
            <a:ext cx="8505121" cy="6176844"/>
          </a:xfrm>
          <a:custGeom>
            <a:avLst/>
            <a:gdLst/>
            <a:ahLst/>
            <a:cxnLst/>
            <a:rect r="r" b="b" t="t" l="l"/>
            <a:pathLst>
              <a:path h="6176844" w="8505121">
                <a:moveTo>
                  <a:pt x="0" y="0"/>
                </a:moveTo>
                <a:lnTo>
                  <a:pt x="8505121" y="0"/>
                </a:lnTo>
                <a:lnTo>
                  <a:pt x="8505121" y="6176845"/>
                </a:lnTo>
                <a:lnTo>
                  <a:pt x="0" y="6176845"/>
                </a:lnTo>
                <a:lnTo>
                  <a:pt x="0" y="0"/>
                </a:lnTo>
                <a:close/>
              </a:path>
            </a:pathLst>
          </a:custGeom>
          <a:blipFill>
            <a:blip r:embed="rId15"/>
            <a:stretch>
              <a:fillRect l="0" t="0" r="0" b="0"/>
            </a:stretch>
          </a:blipFill>
        </p:spPr>
      </p:sp>
      <p:sp>
        <p:nvSpPr>
          <p:cNvPr name="Freeform 16" id="16"/>
          <p:cNvSpPr/>
          <p:nvPr/>
        </p:nvSpPr>
        <p:spPr>
          <a:xfrm flipH="false" flipV="false" rot="0">
            <a:off x="9101191" y="1895218"/>
            <a:ext cx="8947180" cy="6172860"/>
          </a:xfrm>
          <a:custGeom>
            <a:avLst/>
            <a:gdLst/>
            <a:ahLst/>
            <a:cxnLst/>
            <a:rect r="r" b="b" t="t" l="l"/>
            <a:pathLst>
              <a:path h="6172860" w="8947180">
                <a:moveTo>
                  <a:pt x="0" y="0"/>
                </a:moveTo>
                <a:lnTo>
                  <a:pt x="8947180" y="0"/>
                </a:lnTo>
                <a:lnTo>
                  <a:pt x="8947180" y="6172860"/>
                </a:lnTo>
                <a:lnTo>
                  <a:pt x="0" y="6172860"/>
                </a:lnTo>
                <a:lnTo>
                  <a:pt x="0" y="0"/>
                </a:lnTo>
                <a:close/>
              </a:path>
            </a:pathLst>
          </a:custGeom>
          <a:blipFill>
            <a:blip r:embed="rId16"/>
            <a:stretch>
              <a:fillRect l="0" t="0" r="0" b="0"/>
            </a:stretch>
          </a:blipFill>
        </p:spPr>
      </p:sp>
      <p:sp>
        <p:nvSpPr>
          <p:cNvPr name="TextBox 17" id="17"/>
          <p:cNvSpPr txBox="true"/>
          <p:nvPr/>
        </p:nvSpPr>
        <p:spPr>
          <a:xfrm rot="0">
            <a:off x="466137" y="904875"/>
            <a:ext cx="6566755" cy="514859"/>
          </a:xfrm>
          <a:prstGeom prst="rect">
            <a:avLst/>
          </a:prstGeom>
        </p:spPr>
        <p:txBody>
          <a:bodyPr anchor="t" rtlCol="false" tIns="0" lIns="0" bIns="0" rIns="0">
            <a:spAutoFit/>
          </a:bodyPr>
          <a:lstStyle/>
          <a:p>
            <a:pPr algn="ctr">
              <a:lnSpc>
                <a:spcPts val="3640"/>
              </a:lnSpc>
              <a:spcBef>
                <a:spcPct val="0"/>
              </a:spcBef>
            </a:pPr>
            <a:r>
              <a:rPr lang="en-US" b="true" sz="2600">
                <a:solidFill>
                  <a:srgbClr val="000000"/>
                </a:solidFill>
                <a:latin typeface="Agrandir Bold"/>
                <a:ea typeface="Agrandir Bold"/>
                <a:cs typeface="Agrandir Bold"/>
                <a:sym typeface="Agrandir Bold"/>
              </a:rPr>
              <a:t>Distribution over the count of Elite Code</a:t>
            </a:r>
          </a:p>
        </p:txBody>
      </p:sp>
      <p:sp>
        <p:nvSpPr>
          <p:cNvPr name="TextBox 18" id="18"/>
          <p:cNvSpPr txBox="true"/>
          <p:nvPr/>
        </p:nvSpPr>
        <p:spPr>
          <a:xfrm rot="0">
            <a:off x="8915593" y="980183"/>
            <a:ext cx="6392741" cy="616453"/>
          </a:xfrm>
          <a:prstGeom prst="rect">
            <a:avLst/>
          </a:prstGeom>
        </p:spPr>
        <p:txBody>
          <a:bodyPr anchor="t" rtlCol="false" tIns="0" lIns="0" bIns="0" rIns="0">
            <a:spAutoFit/>
          </a:bodyPr>
          <a:lstStyle/>
          <a:p>
            <a:pPr algn="ctr">
              <a:lnSpc>
                <a:spcPts val="4339"/>
              </a:lnSpc>
              <a:spcBef>
                <a:spcPct val="0"/>
              </a:spcBef>
            </a:pPr>
            <a:r>
              <a:rPr lang="en-US" b="true" sz="3099">
                <a:solidFill>
                  <a:srgbClr val="000000"/>
                </a:solidFill>
                <a:latin typeface="Agrandir Bold"/>
                <a:ea typeface="Agrandir Bold"/>
                <a:cs typeface="Agrandir Bold"/>
                <a:sym typeface="Agrandir Bold"/>
              </a:rPr>
              <a:t>AHT and AST based on Elite Code</a:t>
            </a:r>
          </a:p>
        </p:txBody>
      </p:sp>
      <p:sp>
        <p:nvSpPr>
          <p:cNvPr name="TextBox 19" id="19"/>
          <p:cNvSpPr txBox="true"/>
          <p:nvPr/>
        </p:nvSpPr>
        <p:spPr>
          <a:xfrm rot="0">
            <a:off x="596033" y="9089882"/>
            <a:ext cx="16033849" cy="514985"/>
          </a:xfrm>
          <a:prstGeom prst="rect">
            <a:avLst/>
          </a:prstGeom>
        </p:spPr>
        <p:txBody>
          <a:bodyPr anchor="t" rtlCol="false" tIns="0" lIns="0" bIns="0" rIns="0">
            <a:spAutoFit/>
          </a:bodyPr>
          <a:lstStyle/>
          <a:p>
            <a:pPr algn="ctr">
              <a:lnSpc>
                <a:spcPts val="3640"/>
              </a:lnSpc>
              <a:spcBef>
                <a:spcPct val="0"/>
              </a:spcBef>
            </a:pPr>
            <a:r>
              <a:rPr lang="en-US" b="true" sz="2600">
                <a:solidFill>
                  <a:srgbClr val="C41616"/>
                </a:solidFill>
                <a:latin typeface="Agrandir Bold"/>
                <a:ea typeface="Agrandir Bold"/>
                <a:cs typeface="Agrandir Bold"/>
                <a:sym typeface="Agrandir Bold"/>
              </a:rPr>
              <a:t>Observation 2:</a:t>
            </a:r>
            <a:r>
              <a:rPr lang="en-US" sz="2600">
                <a:solidFill>
                  <a:srgbClr val="FFFFFF"/>
                </a:solidFill>
                <a:latin typeface="Agrandir"/>
                <a:ea typeface="Agrandir"/>
                <a:cs typeface="Agrandir"/>
                <a:sym typeface="Agrandir"/>
              </a:rPr>
              <a:t> </a:t>
            </a:r>
            <a:r>
              <a:rPr lang="en-US" sz="2600">
                <a:solidFill>
                  <a:srgbClr val="000000"/>
                </a:solidFill>
                <a:latin typeface="Agrandir"/>
                <a:ea typeface="Agrandir"/>
                <a:cs typeface="Agrandir"/>
                <a:sym typeface="Agrandir"/>
              </a:rPr>
              <a:t>AHT(call duration) increases as a query with higher Elite Code (customer loyalty status)</a:t>
            </a:r>
            <a:r>
              <a:rPr lang="en-US" sz="2600">
                <a:solidFill>
                  <a:srgbClr val="FFFFFF"/>
                </a:solidFill>
                <a:latin typeface="Agrandir"/>
                <a:ea typeface="Agrandir"/>
                <a:cs typeface="Agrandir"/>
                <a:sym typeface="Agrandir"/>
              </a:rPr>
              <a:t> </a:t>
            </a:r>
          </a:p>
        </p:txBody>
      </p:sp>
      <p:sp>
        <p:nvSpPr>
          <p:cNvPr name="TextBox 20" id="20"/>
          <p:cNvSpPr txBox="true"/>
          <p:nvPr/>
        </p:nvSpPr>
        <p:spPr>
          <a:xfrm rot="0">
            <a:off x="596033" y="8374872"/>
            <a:ext cx="16905536" cy="514985"/>
          </a:xfrm>
          <a:prstGeom prst="rect">
            <a:avLst/>
          </a:prstGeom>
        </p:spPr>
        <p:txBody>
          <a:bodyPr anchor="t" rtlCol="false" tIns="0" lIns="0" bIns="0" rIns="0">
            <a:spAutoFit/>
          </a:bodyPr>
          <a:lstStyle/>
          <a:p>
            <a:pPr algn="ctr">
              <a:lnSpc>
                <a:spcPts val="3640"/>
              </a:lnSpc>
              <a:spcBef>
                <a:spcPct val="0"/>
              </a:spcBef>
            </a:pPr>
            <a:r>
              <a:rPr lang="en-US" b="true" sz="2600">
                <a:solidFill>
                  <a:srgbClr val="C41616"/>
                </a:solidFill>
                <a:latin typeface="Agrandir Bold"/>
                <a:ea typeface="Agrandir Bold"/>
                <a:cs typeface="Agrandir Bold"/>
                <a:sym typeface="Agrandir Bold"/>
              </a:rPr>
              <a:t>Observation 1:</a:t>
            </a:r>
            <a:r>
              <a:rPr lang="en-US" sz="2600">
                <a:solidFill>
                  <a:srgbClr val="FFFFFF"/>
                </a:solidFill>
                <a:latin typeface="Agrandir"/>
                <a:ea typeface="Agrandir"/>
                <a:cs typeface="Agrandir"/>
                <a:sym typeface="Agrandir"/>
              </a:rPr>
              <a:t> </a:t>
            </a:r>
            <a:r>
              <a:rPr lang="en-US" sz="2600">
                <a:solidFill>
                  <a:srgbClr val="000000"/>
                </a:solidFill>
                <a:latin typeface="Agrandir"/>
                <a:ea typeface="Agrandir"/>
                <a:cs typeface="Agrandir"/>
                <a:sym typeface="Agrandir"/>
              </a:rPr>
              <a:t>Most people who query have low Elite Code (customer loyalty status), which is a natural stat</a:t>
            </a:r>
            <a:r>
              <a:rPr lang="en-US" sz="2600">
                <a:solidFill>
                  <a:srgbClr val="FFFFFF"/>
                </a:solidFill>
                <a:latin typeface="Agrandir"/>
                <a:ea typeface="Agrandir"/>
                <a:cs typeface="Agrandir"/>
                <a:sym typeface="Agrandir"/>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Freeform 2" id="2"/>
          <p:cNvSpPr/>
          <p:nvPr/>
        </p:nvSpPr>
        <p:spPr>
          <a:xfrm flipH="false" flipV="false" rot="0">
            <a:off x="1357133" y="6963663"/>
            <a:ext cx="334089" cy="357076"/>
          </a:xfrm>
          <a:custGeom>
            <a:avLst/>
            <a:gdLst/>
            <a:ahLst/>
            <a:cxnLst/>
            <a:rect r="r" b="b" t="t" l="l"/>
            <a:pathLst>
              <a:path h="357076" w="334089">
                <a:moveTo>
                  <a:pt x="0" y="0"/>
                </a:moveTo>
                <a:lnTo>
                  <a:pt x="334090" y="0"/>
                </a:lnTo>
                <a:lnTo>
                  <a:pt x="334090" y="357076"/>
                </a:lnTo>
                <a:lnTo>
                  <a:pt x="0" y="357076"/>
                </a:lnTo>
                <a:lnTo>
                  <a:pt x="0" y="0"/>
                </a:lnTo>
                <a:close/>
              </a:path>
            </a:pathLst>
          </a:custGeom>
          <a:blipFill>
            <a:blip r:embed="rId2"/>
            <a:stretch>
              <a:fillRect l="0" t="0" r="0" b="0"/>
            </a:stretch>
          </a:blipFill>
        </p:spPr>
      </p:sp>
      <p:grpSp>
        <p:nvGrpSpPr>
          <p:cNvPr name="Group 3" id="3"/>
          <p:cNvGrpSpPr/>
          <p:nvPr/>
        </p:nvGrpSpPr>
        <p:grpSpPr>
          <a:xfrm rot="0">
            <a:off x="1028700" y="4265286"/>
            <a:ext cx="6780460" cy="1756428"/>
            <a:chOff x="0" y="0"/>
            <a:chExt cx="9040614" cy="2341904"/>
          </a:xfrm>
        </p:grpSpPr>
        <p:sp>
          <p:nvSpPr>
            <p:cNvPr name="TextBox 4" id="4"/>
            <p:cNvSpPr txBox="true"/>
            <p:nvPr/>
          </p:nvSpPr>
          <p:spPr>
            <a:xfrm rot="0">
              <a:off x="0" y="-190500"/>
              <a:ext cx="9040614" cy="1600200"/>
            </a:xfrm>
            <a:prstGeom prst="rect">
              <a:avLst/>
            </a:prstGeom>
          </p:spPr>
          <p:txBody>
            <a:bodyPr anchor="t" rtlCol="false" tIns="0" lIns="0" bIns="0" rIns="0">
              <a:spAutoFit/>
            </a:bodyPr>
            <a:lstStyle/>
            <a:p>
              <a:pPr algn="l" marL="0" indent="0" lvl="0">
                <a:lnSpc>
                  <a:spcPts val="8399"/>
                </a:lnSpc>
                <a:spcBef>
                  <a:spcPct val="0"/>
                </a:spcBef>
              </a:pPr>
              <a:r>
                <a:rPr lang="en-US" sz="6999" u="none">
                  <a:solidFill>
                    <a:srgbClr val="2B2B2B"/>
                  </a:solidFill>
                  <a:latin typeface="Agrandir"/>
                  <a:ea typeface="Agrandir"/>
                  <a:cs typeface="Agrandir"/>
                  <a:sym typeface="Agrandir"/>
                </a:rPr>
                <a:t>Agenda</a:t>
              </a:r>
            </a:p>
          </p:txBody>
        </p:sp>
        <p:sp>
          <p:nvSpPr>
            <p:cNvPr name="TextBox 5" id="5"/>
            <p:cNvSpPr txBox="true"/>
            <p:nvPr/>
          </p:nvSpPr>
          <p:spPr>
            <a:xfrm rot="0">
              <a:off x="0" y="1652506"/>
              <a:ext cx="9040614" cy="689398"/>
            </a:xfrm>
            <a:prstGeom prst="rect">
              <a:avLst/>
            </a:prstGeom>
          </p:spPr>
          <p:txBody>
            <a:bodyPr anchor="t" rtlCol="false" tIns="0" lIns="0" bIns="0" rIns="0">
              <a:spAutoFit/>
            </a:bodyPr>
            <a:lstStyle/>
            <a:p>
              <a:pPr algn="l" marL="0" indent="0" lvl="0">
                <a:lnSpc>
                  <a:spcPts val="3920"/>
                </a:lnSpc>
                <a:spcBef>
                  <a:spcPct val="0"/>
                </a:spcBef>
              </a:pPr>
              <a:r>
                <a:rPr lang="en-US" sz="2800" u="none">
                  <a:solidFill>
                    <a:srgbClr val="2B2B2B"/>
                  </a:solidFill>
                  <a:latin typeface="Agrandir"/>
                  <a:ea typeface="Agrandir"/>
                  <a:cs typeface="Agrandir"/>
                  <a:sym typeface="Agrandir"/>
                </a:rPr>
                <a:t>Topics Covered</a:t>
              </a:r>
            </a:p>
          </p:txBody>
        </p:sp>
      </p:grpSp>
      <p:grpSp>
        <p:nvGrpSpPr>
          <p:cNvPr name="Group 6" id="6"/>
          <p:cNvGrpSpPr/>
          <p:nvPr/>
        </p:nvGrpSpPr>
        <p:grpSpPr>
          <a:xfrm rot="0">
            <a:off x="9917821" y="2746858"/>
            <a:ext cx="6907145" cy="971551"/>
            <a:chOff x="0" y="0"/>
            <a:chExt cx="9209527" cy="1295401"/>
          </a:xfrm>
        </p:grpSpPr>
        <p:sp>
          <p:nvSpPr>
            <p:cNvPr name="TextBox 7" id="7"/>
            <p:cNvSpPr txBox="true"/>
            <p:nvPr/>
          </p:nvSpPr>
          <p:spPr>
            <a:xfrm rot="0">
              <a:off x="1634311" y="-133350"/>
              <a:ext cx="7575216" cy="14287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Data Preparation and Exploratory Data Analysis</a:t>
              </a:r>
            </a:p>
          </p:txBody>
        </p:sp>
        <p:sp>
          <p:nvSpPr>
            <p:cNvPr name="Freeform 8" id="8"/>
            <p:cNvSpPr/>
            <p:nvPr/>
          </p:nvSpPr>
          <p:spPr>
            <a:xfrm flipH="false" flipV="false" rot="0">
              <a:off x="0" y="68741"/>
              <a:ext cx="1124235" cy="1157920"/>
            </a:xfrm>
            <a:custGeom>
              <a:avLst/>
              <a:gdLst/>
              <a:ahLst/>
              <a:cxnLst/>
              <a:rect r="r" b="b" t="t" l="l"/>
              <a:pathLst>
                <a:path h="1157920" w="1124235">
                  <a:moveTo>
                    <a:pt x="0" y="0"/>
                  </a:moveTo>
                  <a:lnTo>
                    <a:pt x="1124235" y="0"/>
                  </a:lnTo>
                  <a:lnTo>
                    <a:pt x="1124235" y="1157919"/>
                  </a:lnTo>
                  <a:lnTo>
                    <a:pt x="0" y="1157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51305" y="43963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2</a:t>
              </a:r>
            </a:p>
          </p:txBody>
        </p:sp>
      </p:grpSp>
      <p:grpSp>
        <p:nvGrpSpPr>
          <p:cNvPr name="Group 10" id="10"/>
          <p:cNvGrpSpPr/>
          <p:nvPr/>
        </p:nvGrpSpPr>
        <p:grpSpPr>
          <a:xfrm rot="0">
            <a:off x="9917821" y="4619976"/>
            <a:ext cx="6907145" cy="971551"/>
            <a:chOff x="0" y="0"/>
            <a:chExt cx="9209527" cy="1295401"/>
          </a:xfrm>
        </p:grpSpPr>
        <p:sp>
          <p:nvSpPr>
            <p:cNvPr name="TextBox 11" id="11"/>
            <p:cNvSpPr txBox="true"/>
            <p:nvPr/>
          </p:nvSpPr>
          <p:spPr>
            <a:xfrm rot="0">
              <a:off x="1634311" y="-133350"/>
              <a:ext cx="7575216" cy="14287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Final Insights and recommendations</a:t>
              </a:r>
            </a:p>
          </p:txBody>
        </p:sp>
        <p:sp>
          <p:nvSpPr>
            <p:cNvPr name="Freeform 12" id="12"/>
            <p:cNvSpPr/>
            <p:nvPr/>
          </p:nvSpPr>
          <p:spPr>
            <a:xfrm flipH="false" flipV="false" rot="0">
              <a:off x="0" y="68741"/>
              <a:ext cx="1124235" cy="1157920"/>
            </a:xfrm>
            <a:custGeom>
              <a:avLst/>
              <a:gdLst/>
              <a:ahLst/>
              <a:cxnLst/>
              <a:rect r="r" b="b" t="t" l="l"/>
              <a:pathLst>
                <a:path h="1157920" w="1124235">
                  <a:moveTo>
                    <a:pt x="0" y="0"/>
                  </a:moveTo>
                  <a:lnTo>
                    <a:pt x="1124235" y="0"/>
                  </a:lnTo>
                  <a:lnTo>
                    <a:pt x="1124235" y="1157919"/>
                  </a:lnTo>
                  <a:lnTo>
                    <a:pt x="0" y="1157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351305" y="43963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3</a:t>
              </a:r>
            </a:p>
          </p:txBody>
        </p:sp>
      </p:grpSp>
      <p:grpSp>
        <p:nvGrpSpPr>
          <p:cNvPr name="Group 14" id="14"/>
          <p:cNvGrpSpPr/>
          <p:nvPr/>
        </p:nvGrpSpPr>
        <p:grpSpPr>
          <a:xfrm rot="0">
            <a:off x="9917821" y="1246958"/>
            <a:ext cx="6907145" cy="868440"/>
            <a:chOff x="0" y="0"/>
            <a:chExt cx="9209527" cy="1157920"/>
          </a:xfrm>
        </p:grpSpPr>
        <p:sp>
          <p:nvSpPr>
            <p:cNvPr name="TextBox 15" id="15"/>
            <p:cNvSpPr txBox="true"/>
            <p:nvPr/>
          </p:nvSpPr>
          <p:spPr>
            <a:xfrm rot="0">
              <a:off x="1634311" y="147159"/>
              <a:ext cx="7575216" cy="7302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Problem Statement</a:t>
              </a:r>
            </a:p>
          </p:txBody>
        </p:sp>
        <p:sp>
          <p:nvSpPr>
            <p:cNvPr name="Freeform 16" id="16"/>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351305" y="37089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1</a:t>
              </a:r>
            </a:p>
          </p:txBody>
        </p:sp>
      </p:grpSp>
      <p:grpSp>
        <p:nvGrpSpPr>
          <p:cNvPr name="Group 18" id="18"/>
          <p:cNvGrpSpPr/>
          <p:nvPr/>
        </p:nvGrpSpPr>
        <p:grpSpPr>
          <a:xfrm rot="0">
            <a:off x="9917821" y="6496402"/>
            <a:ext cx="6907145" cy="2019301"/>
            <a:chOff x="0" y="0"/>
            <a:chExt cx="9209527" cy="2692401"/>
          </a:xfrm>
        </p:grpSpPr>
        <p:sp>
          <p:nvSpPr>
            <p:cNvPr name="TextBox 19" id="19"/>
            <p:cNvSpPr txBox="true"/>
            <p:nvPr/>
          </p:nvSpPr>
          <p:spPr>
            <a:xfrm rot="0">
              <a:off x="1634311" y="-133350"/>
              <a:ext cx="7575216" cy="2825751"/>
            </a:xfrm>
            <a:prstGeom prst="rect">
              <a:avLst/>
            </a:prstGeom>
          </p:spPr>
          <p:txBody>
            <a:bodyPr anchor="t" rtlCol="false" tIns="0" lIns="0" bIns="0" rIns="0">
              <a:spAutoFit/>
            </a:bodyPr>
            <a:lstStyle/>
            <a:p>
              <a:pPr algn="l">
                <a:lnSpc>
                  <a:spcPts val="4199"/>
                </a:lnSpc>
              </a:pPr>
              <a:r>
                <a:rPr lang="en-US" sz="2999">
                  <a:solidFill>
                    <a:srgbClr val="2B2B2B"/>
                  </a:solidFill>
                  <a:latin typeface="Agrandir"/>
                  <a:ea typeface="Agrandir"/>
                  <a:cs typeface="Agrandir"/>
                  <a:sym typeface="Agrandir"/>
                </a:rPr>
                <a:t>Optional Problem: Optional Problem: Primary Reason prediction using Text Classification Model</a:t>
              </a:r>
            </a:p>
          </p:txBody>
        </p:sp>
        <p:sp>
          <p:nvSpPr>
            <p:cNvPr name="Freeform 20" id="20"/>
            <p:cNvSpPr/>
            <p:nvPr/>
          </p:nvSpPr>
          <p:spPr>
            <a:xfrm flipH="false" flipV="false" rot="0">
              <a:off x="0" y="767241"/>
              <a:ext cx="1124235" cy="1157920"/>
            </a:xfrm>
            <a:custGeom>
              <a:avLst/>
              <a:gdLst/>
              <a:ahLst/>
              <a:cxnLst/>
              <a:rect r="r" b="b" t="t" l="l"/>
              <a:pathLst>
                <a:path h="1157920" w="1124235">
                  <a:moveTo>
                    <a:pt x="0" y="0"/>
                  </a:moveTo>
                  <a:lnTo>
                    <a:pt x="1124235" y="0"/>
                  </a:lnTo>
                  <a:lnTo>
                    <a:pt x="1124235" y="1157919"/>
                  </a:lnTo>
                  <a:lnTo>
                    <a:pt x="0" y="11579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351305" y="1138132"/>
              <a:ext cx="421625" cy="349462"/>
            </a:xfrm>
            <a:prstGeom prst="rect">
              <a:avLst/>
            </a:prstGeom>
          </p:spPr>
          <p:txBody>
            <a:bodyPr anchor="t" rtlCol="false" tIns="0" lIns="0" bIns="0" rIns="0">
              <a:spAutoFit/>
            </a:bodyPr>
            <a:lstStyle/>
            <a:p>
              <a:pPr algn="ctr">
                <a:lnSpc>
                  <a:spcPts val="1960"/>
                </a:lnSpc>
              </a:pPr>
              <a:r>
                <a:rPr lang="en-US" b="true" sz="1400">
                  <a:solidFill>
                    <a:srgbClr val="2B2B2B"/>
                  </a:solidFill>
                  <a:latin typeface="Agrandir Bold"/>
                  <a:ea typeface="Agrandir Bold"/>
                  <a:cs typeface="Agrandir Bold"/>
                  <a:sym typeface="Agrandir Bold"/>
                </a:rPr>
                <a:t>3</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099145" y="2307346"/>
            <a:ext cx="1845129" cy="16934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820539" y="6873623"/>
            <a:ext cx="1845129" cy="129971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475721" y="6600915"/>
            <a:ext cx="1813371" cy="1845129"/>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8099145" y="6613932"/>
            <a:ext cx="1845129" cy="1819095"/>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5266485" y="4633075"/>
            <a:ext cx="1783857" cy="133004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1806800" y="4427671"/>
            <a:ext cx="1845129" cy="1740851"/>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9961817" y="4375533"/>
            <a:ext cx="1775020" cy="1845129"/>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8151563" y="4375533"/>
            <a:ext cx="1740292" cy="1845129"/>
          </a:xfrm>
          <a:prstGeom prst="rect">
            <a:avLst/>
          </a:prstGeom>
        </p:spPr>
      </p:pic>
      <p:pic>
        <p:nvPicPr>
          <p:cNvPr name="Picture 10" id="10"/>
          <p:cNvPicPr>
            <a:picLocks noChangeAspect="true"/>
          </p:cNvPicPr>
          <p:nvPr/>
        </p:nvPicPr>
        <p:blipFill>
          <a:blip r:embed="rId10"/>
          <a:srcRect l="0" t="0" r="0" b="0"/>
          <a:stretch>
            <a:fillRect/>
          </a:stretch>
        </p:blipFill>
        <p:spPr>
          <a:xfrm flipH="false" flipV="false" rot="0">
            <a:off x="12876769" y="2231481"/>
            <a:ext cx="1651802" cy="1845129"/>
          </a:xfrm>
          <a:prstGeom prst="rect">
            <a:avLst/>
          </a:prstGeom>
        </p:spPr>
      </p:pic>
      <p:pic>
        <p:nvPicPr>
          <p:cNvPr name="Picture 11" id="11"/>
          <p:cNvPicPr>
            <a:picLocks noChangeAspect="true"/>
          </p:cNvPicPr>
          <p:nvPr/>
        </p:nvPicPr>
        <p:blipFill>
          <a:blip r:embed="rId11"/>
          <a:srcRect l="0" t="0" r="0" b="0"/>
          <a:stretch>
            <a:fillRect/>
          </a:stretch>
        </p:blipFill>
        <p:spPr>
          <a:xfrm flipH="false" flipV="false" rot="0">
            <a:off x="10651551" y="2231481"/>
            <a:ext cx="1517940" cy="1845129"/>
          </a:xfrm>
          <a:prstGeom prst="rect">
            <a:avLst/>
          </a:prstGeom>
        </p:spPr>
      </p:pic>
      <p:pic>
        <p:nvPicPr>
          <p:cNvPr name="Picture 12" id="12"/>
          <p:cNvPicPr>
            <a:picLocks noChangeAspect="true"/>
          </p:cNvPicPr>
          <p:nvPr/>
        </p:nvPicPr>
        <p:blipFill>
          <a:blip r:embed="rId12"/>
          <a:srcRect l="0" t="0" r="0" b="0"/>
          <a:stretch>
            <a:fillRect/>
          </a:stretch>
        </p:blipFill>
        <p:spPr>
          <a:xfrm flipH="false" flipV="false" rot="0">
            <a:off x="15235849" y="2278584"/>
            <a:ext cx="1845129" cy="1750923"/>
          </a:xfrm>
          <a:prstGeom prst="rect">
            <a:avLst/>
          </a:prstGeom>
        </p:spPr>
      </p:pic>
      <p:pic>
        <p:nvPicPr>
          <p:cNvPr name="Picture 13" id="13"/>
          <p:cNvPicPr>
            <a:picLocks noChangeAspect="true"/>
          </p:cNvPicPr>
          <p:nvPr/>
        </p:nvPicPr>
        <p:blipFill>
          <a:blip r:embed="rId13"/>
          <a:srcRect l="0" t="0" r="0" b="0"/>
          <a:stretch>
            <a:fillRect/>
          </a:stretch>
        </p:blipFill>
        <p:spPr>
          <a:xfrm flipH="false" flipV="false" rot="0">
            <a:off x="15197115" y="6666186"/>
            <a:ext cx="1922596" cy="1714587"/>
          </a:xfrm>
          <a:prstGeom prst="rect">
            <a:avLst/>
          </a:prstGeom>
        </p:spPr>
      </p:pic>
      <p:pic>
        <p:nvPicPr>
          <p:cNvPr name="Picture 14" id="14"/>
          <p:cNvPicPr>
            <a:picLocks noChangeAspect="true"/>
          </p:cNvPicPr>
          <p:nvPr/>
        </p:nvPicPr>
        <p:blipFill>
          <a:blip r:embed="rId14"/>
          <a:srcRect l="0" t="0" r="0" b="0"/>
          <a:stretch>
            <a:fillRect/>
          </a:stretch>
        </p:blipFill>
        <p:spPr>
          <a:xfrm flipH="false" flipV="false" rot="0">
            <a:off x="13721891" y="4363286"/>
            <a:ext cx="1474631" cy="1869621"/>
          </a:xfrm>
          <a:prstGeom prst="rect">
            <a:avLst/>
          </a:prstGeom>
        </p:spPr>
      </p:pic>
      <p:sp>
        <p:nvSpPr>
          <p:cNvPr name="Freeform 15" id="15"/>
          <p:cNvSpPr/>
          <p:nvPr/>
        </p:nvSpPr>
        <p:spPr>
          <a:xfrm flipH="false" flipV="false" rot="0">
            <a:off x="1787723" y="1402163"/>
            <a:ext cx="14370690" cy="8568524"/>
          </a:xfrm>
          <a:custGeom>
            <a:avLst/>
            <a:gdLst/>
            <a:ahLst/>
            <a:cxnLst/>
            <a:rect r="r" b="b" t="t" l="l"/>
            <a:pathLst>
              <a:path h="8568524" w="14370690">
                <a:moveTo>
                  <a:pt x="0" y="0"/>
                </a:moveTo>
                <a:lnTo>
                  <a:pt x="14370690" y="0"/>
                </a:lnTo>
                <a:lnTo>
                  <a:pt x="14370690" y="8568524"/>
                </a:lnTo>
                <a:lnTo>
                  <a:pt x="0" y="8568524"/>
                </a:lnTo>
                <a:lnTo>
                  <a:pt x="0" y="0"/>
                </a:lnTo>
                <a:close/>
              </a:path>
            </a:pathLst>
          </a:custGeom>
          <a:blipFill>
            <a:blip r:embed="rId15"/>
            <a:stretch>
              <a:fillRect l="0" t="0" r="0" b="0"/>
            </a:stretch>
          </a:blipFill>
        </p:spPr>
      </p:sp>
      <p:sp>
        <p:nvSpPr>
          <p:cNvPr name="TextBox 16" id="16"/>
          <p:cNvSpPr txBox="true"/>
          <p:nvPr/>
        </p:nvSpPr>
        <p:spPr>
          <a:xfrm rot="0">
            <a:off x="3629171" y="249003"/>
            <a:ext cx="10687794" cy="51498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grandir"/>
                <a:ea typeface="Agrandir"/>
                <a:cs typeface="Agrandir"/>
                <a:sym typeface="Agrandir"/>
              </a:rPr>
              <a:t>Count of the primary reason for the query based on their Elite Code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099145" y="2307346"/>
            <a:ext cx="1845129" cy="16934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820539" y="6873623"/>
            <a:ext cx="1845129" cy="129971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475721" y="6600915"/>
            <a:ext cx="1813371" cy="1845129"/>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8099145" y="6613932"/>
            <a:ext cx="1845129" cy="1819095"/>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5266485" y="4633075"/>
            <a:ext cx="1783857" cy="133004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1806800" y="4427671"/>
            <a:ext cx="1845129" cy="1740851"/>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9961817" y="4375533"/>
            <a:ext cx="1775020" cy="1845129"/>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8151563" y="4375533"/>
            <a:ext cx="1740292" cy="1845129"/>
          </a:xfrm>
          <a:prstGeom prst="rect">
            <a:avLst/>
          </a:prstGeom>
        </p:spPr>
      </p:pic>
      <p:pic>
        <p:nvPicPr>
          <p:cNvPr name="Picture 10" id="10"/>
          <p:cNvPicPr>
            <a:picLocks noChangeAspect="true"/>
          </p:cNvPicPr>
          <p:nvPr/>
        </p:nvPicPr>
        <p:blipFill>
          <a:blip r:embed="rId10"/>
          <a:srcRect l="0" t="0" r="0" b="0"/>
          <a:stretch>
            <a:fillRect/>
          </a:stretch>
        </p:blipFill>
        <p:spPr>
          <a:xfrm flipH="false" flipV="false" rot="0">
            <a:off x="12876769" y="2231481"/>
            <a:ext cx="1651802" cy="1845129"/>
          </a:xfrm>
          <a:prstGeom prst="rect">
            <a:avLst/>
          </a:prstGeom>
        </p:spPr>
      </p:pic>
      <p:pic>
        <p:nvPicPr>
          <p:cNvPr name="Picture 11" id="11"/>
          <p:cNvPicPr>
            <a:picLocks noChangeAspect="true"/>
          </p:cNvPicPr>
          <p:nvPr/>
        </p:nvPicPr>
        <p:blipFill>
          <a:blip r:embed="rId11"/>
          <a:srcRect l="0" t="0" r="0" b="0"/>
          <a:stretch>
            <a:fillRect/>
          </a:stretch>
        </p:blipFill>
        <p:spPr>
          <a:xfrm flipH="false" flipV="false" rot="0">
            <a:off x="10651551" y="2231481"/>
            <a:ext cx="1517940" cy="1845129"/>
          </a:xfrm>
          <a:prstGeom prst="rect">
            <a:avLst/>
          </a:prstGeom>
        </p:spPr>
      </p:pic>
      <p:pic>
        <p:nvPicPr>
          <p:cNvPr name="Picture 12" id="12"/>
          <p:cNvPicPr>
            <a:picLocks noChangeAspect="true"/>
          </p:cNvPicPr>
          <p:nvPr/>
        </p:nvPicPr>
        <p:blipFill>
          <a:blip r:embed="rId12"/>
          <a:srcRect l="0" t="0" r="0" b="0"/>
          <a:stretch>
            <a:fillRect/>
          </a:stretch>
        </p:blipFill>
        <p:spPr>
          <a:xfrm flipH="false" flipV="false" rot="0">
            <a:off x="15235849" y="2278584"/>
            <a:ext cx="1845129" cy="1750923"/>
          </a:xfrm>
          <a:prstGeom prst="rect">
            <a:avLst/>
          </a:prstGeom>
        </p:spPr>
      </p:pic>
      <p:pic>
        <p:nvPicPr>
          <p:cNvPr name="Picture 13" id="13"/>
          <p:cNvPicPr>
            <a:picLocks noChangeAspect="true"/>
          </p:cNvPicPr>
          <p:nvPr/>
        </p:nvPicPr>
        <p:blipFill>
          <a:blip r:embed="rId13"/>
          <a:srcRect l="0" t="0" r="0" b="0"/>
          <a:stretch>
            <a:fillRect/>
          </a:stretch>
        </p:blipFill>
        <p:spPr>
          <a:xfrm flipH="false" flipV="false" rot="0">
            <a:off x="15197115" y="6666186"/>
            <a:ext cx="1922596" cy="1714587"/>
          </a:xfrm>
          <a:prstGeom prst="rect">
            <a:avLst/>
          </a:prstGeom>
        </p:spPr>
      </p:pic>
      <p:pic>
        <p:nvPicPr>
          <p:cNvPr name="Picture 14" id="14"/>
          <p:cNvPicPr>
            <a:picLocks noChangeAspect="true"/>
          </p:cNvPicPr>
          <p:nvPr/>
        </p:nvPicPr>
        <p:blipFill>
          <a:blip r:embed="rId14"/>
          <a:srcRect l="0" t="0" r="0" b="0"/>
          <a:stretch>
            <a:fillRect/>
          </a:stretch>
        </p:blipFill>
        <p:spPr>
          <a:xfrm flipH="false" flipV="false" rot="0">
            <a:off x="13721891" y="4363286"/>
            <a:ext cx="1474631" cy="1869621"/>
          </a:xfrm>
          <a:prstGeom prst="rect">
            <a:avLst/>
          </a:prstGeom>
        </p:spPr>
      </p:pic>
      <p:sp>
        <p:nvSpPr>
          <p:cNvPr name="Freeform 15" id="15"/>
          <p:cNvSpPr/>
          <p:nvPr/>
        </p:nvSpPr>
        <p:spPr>
          <a:xfrm flipH="false" flipV="false" rot="0">
            <a:off x="2841908" y="1431022"/>
            <a:ext cx="12604183" cy="8665376"/>
          </a:xfrm>
          <a:custGeom>
            <a:avLst/>
            <a:gdLst/>
            <a:ahLst/>
            <a:cxnLst/>
            <a:rect r="r" b="b" t="t" l="l"/>
            <a:pathLst>
              <a:path h="8665376" w="12604183">
                <a:moveTo>
                  <a:pt x="0" y="0"/>
                </a:moveTo>
                <a:lnTo>
                  <a:pt x="12604184" y="0"/>
                </a:lnTo>
                <a:lnTo>
                  <a:pt x="12604184" y="8665376"/>
                </a:lnTo>
                <a:lnTo>
                  <a:pt x="0" y="8665376"/>
                </a:lnTo>
                <a:lnTo>
                  <a:pt x="0" y="0"/>
                </a:lnTo>
                <a:close/>
              </a:path>
            </a:pathLst>
          </a:custGeom>
          <a:blipFill>
            <a:blip r:embed="rId15"/>
            <a:stretch>
              <a:fillRect l="0" t="0" r="0" b="0"/>
            </a:stretch>
          </a:blipFill>
        </p:spPr>
      </p:sp>
      <p:sp>
        <p:nvSpPr>
          <p:cNvPr name="TextBox 16" id="16"/>
          <p:cNvSpPr txBox="true"/>
          <p:nvPr/>
        </p:nvSpPr>
        <p:spPr>
          <a:xfrm rot="0">
            <a:off x="3629171" y="249003"/>
            <a:ext cx="10687794" cy="514985"/>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Agrandir"/>
                <a:ea typeface="Agrandir"/>
                <a:cs typeface="Agrandir"/>
                <a:sym typeface="Agrandir"/>
              </a:rPr>
              <a:t>Count of the primary reason for the query based on their Elite Code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099145" y="2307346"/>
            <a:ext cx="1845129" cy="16934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820539" y="6873623"/>
            <a:ext cx="1845129" cy="129971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475721" y="6600915"/>
            <a:ext cx="1813371" cy="1845129"/>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8099145" y="6613932"/>
            <a:ext cx="1845129" cy="1819095"/>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15266485" y="4633075"/>
            <a:ext cx="1783857" cy="133004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1806800" y="4427671"/>
            <a:ext cx="1845129" cy="1740851"/>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9961817" y="4375533"/>
            <a:ext cx="1775020" cy="1845129"/>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8151563" y="4375533"/>
            <a:ext cx="1740292" cy="1845129"/>
          </a:xfrm>
          <a:prstGeom prst="rect">
            <a:avLst/>
          </a:prstGeom>
        </p:spPr>
      </p:pic>
      <p:pic>
        <p:nvPicPr>
          <p:cNvPr name="Picture 10" id="10"/>
          <p:cNvPicPr>
            <a:picLocks noChangeAspect="true"/>
          </p:cNvPicPr>
          <p:nvPr/>
        </p:nvPicPr>
        <p:blipFill>
          <a:blip r:embed="rId10"/>
          <a:srcRect l="0" t="0" r="0" b="0"/>
          <a:stretch>
            <a:fillRect/>
          </a:stretch>
        </p:blipFill>
        <p:spPr>
          <a:xfrm flipH="false" flipV="false" rot="0">
            <a:off x="12876769" y="2231481"/>
            <a:ext cx="1651802" cy="1845129"/>
          </a:xfrm>
          <a:prstGeom prst="rect">
            <a:avLst/>
          </a:prstGeom>
        </p:spPr>
      </p:pic>
      <p:pic>
        <p:nvPicPr>
          <p:cNvPr name="Picture 11" id="11"/>
          <p:cNvPicPr>
            <a:picLocks noChangeAspect="true"/>
          </p:cNvPicPr>
          <p:nvPr/>
        </p:nvPicPr>
        <p:blipFill>
          <a:blip r:embed="rId11"/>
          <a:srcRect l="0" t="0" r="0" b="0"/>
          <a:stretch>
            <a:fillRect/>
          </a:stretch>
        </p:blipFill>
        <p:spPr>
          <a:xfrm flipH="false" flipV="false" rot="0">
            <a:off x="10651551" y="2231481"/>
            <a:ext cx="1517940" cy="1845129"/>
          </a:xfrm>
          <a:prstGeom prst="rect">
            <a:avLst/>
          </a:prstGeom>
        </p:spPr>
      </p:pic>
      <p:pic>
        <p:nvPicPr>
          <p:cNvPr name="Picture 12" id="12"/>
          <p:cNvPicPr>
            <a:picLocks noChangeAspect="true"/>
          </p:cNvPicPr>
          <p:nvPr/>
        </p:nvPicPr>
        <p:blipFill>
          <a:blip r:embed="rId12"/>
          <a:srcRect l="0" t="0" r="0" b="0"/>
          <a:stretch>
            <a:fillRect/>
          </a:stretch>
        </p:blipFill>
        <p:spPr>
          <a:xfrm flipH="false" flipV="false" rot="0">
            <a:off x="15235849" y="2278584"/>
            <a:ext cx="1845129" cy="1750923"/>
          </a:xfrm>
          <a:prstGeom prst="rect">
            <a:avLst/>
          </a:prstGeom>
        </p:spPr>
      </p:pic>
      <p:pic>
        <p:nvPicPr>
          <p:cNvPr name="Picture 13" id="13"/>
          <p:cNvPicPr>
            <a:picLocks noChangeAspect="true"/>
          </p:cNvPicPr>
          <p:nvPr/>
        </p:nvPicPr>
        <p:blipFill>
          <a:blip r:embed="rId13"/>
          <a:srcRect l="0" t="0" r="0" b="0"/>
          <a:stretch>
            <a:fillRect/>
          </a:stretch>
        </p:blipFill>
        <p:spPr>
          <a:xfrm flipH="false" flipV="false" rot="0">
            <a:off x="15197115" y="6666186"/>
            <a:ext cx="1922596" cy="1714587"/>
          </a:xfrm>
          <a:prstGeom prst="rect">
            <a:avLst/>
          </a:prstGeom>
        </p:spPr>
      </p:pic>
      <p:pic>
        <p:nvPicPr>
          <p:cNvPr name="Picture 14" id="14"/>
          <p:cNvPicPr>
            <a:picLocks noChangeAspect="true"/>
          </p:cNvPicPr>
          <p:nvPr/>
        </p:nvPicPr>
        <p:blipFill>
          <a:blip r:embed="rId14"/>
          <a:srcRect l="0" t="0" r="0" b="0"/>
          <a:stretch>
            <a:fillRect/>
          </a:stretch>
        </p:blipFill>
        <p:spPr>
          <a:xfrm flipH="false" flipV="false" rot="0">
            <a:off x="13721891" y="4363286"/>
            <a:ext cx="1474631" cy="1869621"/>
          </a:xfrm>
          <a:prstGeom prst="rect">
            <a:avLst/>
          </a:prstGeom>
        </p:spPr>
      </p:pic>
      <p:sp>
        <p:nvSpPr>
          <p:cNvPr name="Freeform 15" id="15"/>
          <p:cNvSpPr/>
          <p:nvPr/>
        </p:nvSpPr>
        <p:spPr>
          <a:xfrm flipH="false" flipV="false" rot="0">
            <a:off x="3069805" y="1329962"/>
            <a:ext cx="12126717" cy="8771116"/>
          </a:xfrm>
          <a:custGeom>
            <a:avLst/>
            <a:gdLst/>
            <a:ahLst/>
            <a:cxnLst/>
            <a:rect r="r" b="b" t="t" l="l"/>
            <a:pathLst>
              <a:path h="8771116" w="12126717">
                <a:moveTo>
                  <a:pt x="0" y="0"/>
                </a:moveTo>
                <a:lnTo>
                  <a:pt x="12126717" y="0"/>
                </a:lnTo>
                <a:lnTo>
                  <a:pt x="12126717" y="8771115"/>
                </a:lnTo>
                <a:lnTo>
                  <a:pt x="0" y="8771115"/>
                </a:lnTo>
                <a:lnTo>
                  <a:pt x="0" y="0"/>
                </a:lnTo>
                <a:close/>
              </a:path>
            </a:pathLst>
          </a:custGeom>
          <a:blipFill>
            <a:blip r:embed="rId15"/>
            <a:stretch>
              <a:fillRect l="0" t="-1374" r="0" b="-936"/>
            </a:stretch>
          </a:blipFill>
        </p:spPr>
      </p:sp>
      <p:sp>
        <p:nvSpPr>
          <p:cNvPr name="TextBox 16" id="16"/>
          <p:cNvSpPr txBox="true"/>
          <p:nvPr/>
        </p:nvSpPr>
        <p:spPr>
          <a:xfrm rot="0">
            <a:off x="1957539" y="210903"/>
            <a:ext cx="14031059" cy="659107"/>
          </a:xfrm>
          <a:prstGeom prst="rect">
            <a:avLst/>
          </a:prstGeom>
        </p:spPr>
        <p:txBody>
          <a:bodyPr anchor="t" rtlCol="false" tIns="0" lIns="0" bIns="0" rIns="0">
            <a:spAutoFit/>
          </a:bodyPr>
          <a:lstStyle/>
          <a:p>
            <a:pPr algn="ctr">
              <a:lnSpc>
                <a:spcPts val="4619"/>
              </a:lnSpc>
              <a:spcBef>
                <a:spcPct val="0"/>
              </a:spcBef>
            </a:pPr>
            <a:r>
              <a:rPr lang="en-US" b="true" sz="3299">
                <a:solidFill>
                  <a:srgbClr val="000000"/>
                </a:solidFill>
                <a:latin typeface="Agrandir Bold"/>
                <a:ea typeface="Agrandir Bold"/>
                <a:cs typeface="Agrandir Bold"/>
                <a:sym typeface="Agrandir Bold"/>
              </a:rPr>
              <a:t>Count of the primary reason for the query based on their Elite Code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2553688" y="1794411"/>
            <a:ext cx="13180625" cy="1652438"/>
          </a:xfrm>
          <a:custGeom>
            <a:avLst/>
            <a:gdLst/>
            <a:ahLst/>
            <a:cxnLst/>
            <a:rect r="r" b="b" t="t" l="l"/>
            <a:pathLst>
              <a:path h="1652438" w="13180625">
                <a:moveTo>
                  <a:pt x="0" y="0"/>
                </a:moveTo>
                <a:lnTo>
                  <a:pt x="13180624" y="0"/>
                </a:lnTo>
                <a:lnTo>
                  <a:pt x="13180624" y="1652438"/>
                </a:lnTo>
                <a:lnTo>
                  <a:pt x="0" y="1652438"/>
                </a:lnTo>
                <a:lnTo>
                  <a:pt x="0" y="0"/>
                </a:lnTo>
                <a:close/>
              </a:path>
            </a:pathLst>
          </a:custGeom>
          <a:blipFill>
            <a:blip r:embed="rId2"/>
            <a:stretch>
              <a:fillRect l="0" t="0" r="0" b="0"/>
            </a:stretch>
          </a:blipFill>
        </p:spPr>
      </p:sp>
      <p:sp>
        <p:nvSpPr>
          <p:cNvPr name="Freeform 3" id="3"/>
          <p:cNvSpPr/>
          <p:nvPr/>
        </p:nvSpPr>
        <p:spPr>
          <a:xfrm flipH="false" flipV="false" rot="0">
            <a:off x="4167076" y="3837374"/>
            <a:ext cx="9953848" cy="844707"/>
          </a:xfrm>
          <a:custGeom>
            <a:avLst/>
            <a:gdLst/>
            <a:ahLst/>
            <a:cxnLst/>
            <a:rect r="r" b="b" t="t" l="l"/>
            <a:pathLst>
              <a:path h="844707" w="9953848">
                <a:moveTo>
                  <a:pt x="0" y="0"/>
                </a:moveTo>
                <a:lnTo>
                  <a:pt x="9953848" y="0"/>
                </a:lnTo>
                <a:lnTo>
                  <a:pt x="9953848" y="844708"/>
                </a:lnTo>
                <a:lnTo>
                  <a:pt x="0" y="844708"/>
                </a:lnTo>
                <a:lnTo>
                  <a:pt x="0" y="0"/>
                </a:lnTo>
                <a:close/>
              </a:path>
            </a:pathLst>
          </a:custGeom>
          <a:blipFill>
            <a:blip r:embed="rId3"/>
            <a:stretch>
              <a:fillRect l="0" t="0" r="0" b="0"/>
            </a:stretch>
          </a:blipFill>
        </p:spPr>
      </p:sp>
      <p:sp>
        <p:nvSpPr>
          <p:cNvPr name="TextBox 4" id="4"/>
          <p:cNvSpPr txBox="true"/>
          <p:nvPr/>
        </p:nvSpPr>
        <p:spPr>
          <a:xfrm rot="0">
            <a:off x="6281921" y="420693"/>
            <a:ext cx="5724159" cy="987415"/>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Agrandir Bold"/>
                <a:ea typeface="Agrandir Bold"/>
                <a:cs typeface="Agrandir Bold"/>
                <a:sym typeface="Agrandir Bold"/>
              </a:rPr>
              <a:t>IVR Consideration</a:t>
            </a:r>
          </a:p>
        </p:txBody>
      </p:sp>
      <p:sp>
        <p:nvSpPr>
          <p:cNvPr name="TextBox 5" id="5"/>
          <p:cNvSpPr txBox="true"/>
          <p:nvPr/>
        </p:nvSpPr>
        <p:spPr>
          <a:xfrm rot="0">
            <a:off x="2267048" y="5235983"/>
            <a:ext cx="13080662" cy="1133372"/>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grandir Bold"/>
                <a:ea typeface="Agrandir Bold"/>
                <a:cs typeface="Agrandir Bold"/>
                <a:sym typeface="Agrandir Bold"/>
              </a:rPr>
              <a:t>We  assume that , the agent id working more than 26 days in a week are actuallly IVR and rest are Non-IVR (i,e human agent)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81078"/>
            <a:ext cx="16230600" cy="8379047"/>
          </a:xfrm>
          <a:custGeom>
            <a:avLst/>
            <a:gdLst/>
            <a:ahLst/>
            <a:cxnLst/>
            <a:rect r="r" b="b" t="t" l="l"/>
            <a:pathLst>
              <a:path h="8379047" w="16230600">
                <a:moveTo>
                  <a:pt x="0" y="0"/>
                </a:moveTo>
                <a:lnTo>
                  <a:pt x="16230600" y="0"/>
                </a:lnTo>
                <a:lnTo>
                  <a:pt x="16230600" y="8379047"/>
                </a:lnTo>
                <a:lnTo>
                  <a:pt x="0" y="8379047"/>
                </a:lnTo>
                <a:lnTo>
                  <a:pt x="0" y="0"/>
                </a:lnTo>
                <a:close/>
              </a:path>
            </a:pathLst>
          </a:custGeom>
          <a:blipFill>
            <a:blip r:embed="rId2"/>
            <a:stretch>
              <a:fillRect l="0" t="0" r="0" b="0"/>
            </a:stretch>
          </a:blipFill>
        </p:spPr>
      </p:sp>
      <p:sp>
        <p:nvSpPr>
          <p:cNvPr name="Freeform 3" id="3"/>
          <p:cNvSpPr/>
          <p:nvPr/>
        </p:nvSpPr>
        <p:spPr>
          <a:xfrm flipH="false" flipV="false" rot="0">
            <a:off x="2406375" y="399988"/>
            <a:ext cx="12414855" cy="1065653"/>
          </a:xfrm>
          <a:custGeom>
            <a:avLst/>
            <a:gdLst/>
            <a:ahLst/>
            <a:cxnLst/>
            <a:rect r="r" b="b" t="t" l="l"/>
            <a:pathLst>
              <a:path h="1065653" w="12414855">
                <a:moveTo>
                  <a:pt x="0" y="0"/>
                </a:moveTo>
                <a:lnTo>
                  <a:pt x="12414855" y="0"/>
                </a:lnTo>
                <a:lnTo>
                  <a:pt x="12414855" y="1065653"/>
                </a:lnTo>
                <a:lnTo>
                  <a:pt x="0" y="1065653"/>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506708" y="346267"/>
            <a:ext cx="15274583" cy="8316394"/>
          </a:xfrm>
          <a:custGeom>
            <a:avLst/>
            <a:gdLst/>
            <a:ahLst/>
            <a:cxnLst/>
            <a:rect r="r" b="b" t="t" l="l"/>
            <a:pathLst>
              <a:path h="8316394" w="15274583">
                <a:moveTo>
                  <a:pt x="0" y="0"/>
                </a:moveTo>
                <a:lnTo>
                  <a:pt x="15274584" y="0"/>
                </a:lnTo>
                <a:lnTo>
                  <a:pt x="15274584" y="8316394"/>
                </a:lnTo>
                <a:lnTo>
                  <a:pt x="0" y="8316394"/>
                </a:lnTo>
                <a:lnTo>
                  <a:pt x="0" y="0"/>
                </a:lnTo>
                <a:close/>
              </a:path>
            </a:pathLst>
          </a:custGeom>
          <a:blipFill>
            <a:blip r:embed="rId2"/>
            <a:stretch>
              <a:fillRect l="0" t="0" r="0" b="0"/>
            </a:stretch>
          </a:blipFill>
        </p:spPr>
      </p:sp>
      <p:sp>
        <p:nvSpPr>
          <p:cNvPr name="TextBox 3" id="3"/>
          <p:cNvSpPr txBox="true"/>
          <p:nvPr/>
        </p:nvSpPr>
        <p:spPr>
          <a:xfrm rot="0">
            <a:off x="0" y="9115425"/>
            <a:ext cx="16984632" cy="1666721"/>
          </a:xfrm>
          <a:prstGeom prst="rect">
            <a:avLst/>
          </a:prstGeom>
        </p:spPr>
        <p:txBody>
          <a:bodyPr anchor="t" rtlCol="false" tIns="0" lIns="0" bIns="0" rIns="0">
            <a:spAutoFit/>
          </a:bodyPr>
          <a:lstStyle/>
          <a:p>
            <a:pPr algn="ctr">
              <a:lnSpc>
                <a:spcPts val="4200"/>
              </a:lnSpc>
            </a:pPr>
            <a:r>
              <a:rPr lang="en-US" sz="3000" b="true">
                <a:solidFill>
                  <a:srgbClr val="C41616"/>
                </a:solidFill>
                <a:latin typeface="Agrandir Bold"/>
                <a:ea typeface="Agrandir Bold"/>
                <a:cs typeface="Agrandir Bold"/>
                <a:sym typeface="Agrandir Bold"/>
              </a:rPr>
              <a:t>Observation</a:t>
            </a:r>
            <a:r>
              <a:rPr lang="en-US" sz="3000">
                <a:solidFill>
                  <a:srgbClr val="C41616"/>
                </a:solidFill>
                <a:latin typeface="Agrandir"/>
                <a:ea typeface="Agrandir"/>
                <a:cs typeface="Agrandir"/>
                <a:sym typeface="Agrandir"/>
              </a:rPr>
              <a:t>:</a:t>
            </a:r>
            <a:r>
              <a:rPr lang="en-US" sz="3000">
                <a:solidFill>
                  <a:srgbClr val="000000"/>
                </a:solidFill>
                <a:latin typeface="Agrandir"/>
                <a:ea typeface="Agrandir"/>
                <a:cs typeface="Agrandir"/>
                <a:sym typeface="Agrandir"/>
              </a:rPr>
              <a:t>There is no change iin AHT , AST , Primary Call Reason and Eliite Code of customer wheater it is IVR Agent or Non - IVR Agent</a:t>
            </a:r>
          </a:p>
          <a:p>
            <a:pPr algn="ctr">
              <a:lnSpc>
                <a:spcPts val="4200"/>
              </a:lnSpc>
              <a:spcBef>
                <a:spcPct val="0"/>
              </a:spcBef>
            </a:pPr>
            <a:r>
              <a:rPr lang="en-US" sz="3000">
                <a:solidFill>
                  <a:srgbClr val="000000"/>
                </a:solidFill>
                <a:latin typeface="Agrandir"/>
                <a:ea typeface="Agrandir"/>
                <a:cs typeface="Agrandir"/>
                <a:sym typeface="Agrandir"/>
              </a:rPr>
              <a:t> </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176468" y="4289425"/>
            <a:ext cx="15083135" cy="138430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Agrandir"/>
                <a:ea typeface="Agrandir"/>
                <a:cs typeface="Agrandir"/>
                <a:sym typeface="Agrandir"/>
              </a:rPr>
              <a:t>Final Insights and Recommendations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5" id="5"/>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
        <p:nvSpPr>
          <p:cNvPr name="TextBox 6" id="6"/>
          <p:cNvSpPr txBox="true"/>
          <p:nvPr/>
        </p:nvSpPr>
        <p:spPr>
          <a:xfrm rot="0">
            <a:off x="517596" y="1545295"/>
            <a:ext cx="16175162" cy="7981829"/>
          </a:xfrm>
          <a:prstGeom prst="rect">
            <a:avLst/>
          </a:prstGeom>
        </p:spPr>
        <p:txBody>
          <a:bodyPr anchor="t" rtlCol="false" tIns="0" lIns="0" bIns="0" rIns="0">
            <a:spAutoFit/>
          </a:bodyPr>
          <a:lstStyle/>
          <a:p>
            <a:pPr algn="just">
              <a:lnSpc>
                <a:spcPts val="4466"/>
              </a:lnSpc>
            </a:pPr>
            <a:r>
              <a:rPr lang="en-US" sz="3190">
                <a:solidFill>
                  <a:srgbClr val="000000"/>
                </a:solidFill>
                <a:latin typeface="Agrandir"/>
                <a:ea typeface="Agrandir"/>
                <a:cs typeface="Agrandir"/>
                <a:sym typeface="Agrandir"/>
              </a:rPr>
              <a:t>Reasons to push to the front of the queue (decrease AST for these primary reasons):</a:t>
            </a:r>
          </a:p>
          <a:p>
            <a:pPr algn="just" marL="688797" indent="-344399" lvl="1">
              <a:lnSpc>
                <a:spcPts val="4466"/>
              </a:lnSpc>
              <a:buFont typeface="Arial"/>
              <a:buChar char="•"/>
            </a:pPr>
            <a:r>
              <a:rPr lang="en-US" sz="3190">
                <a:solidFill>
                  <a:srgbClr val="000000"/>
                </a:solidFill>
                <a:latin typeface="Agrandir"/>
                <a:ea typeface="Agrandir"/>
                <a:cs typeface="Agrandir"/>
                <a:sym typeface="Agrandir"/>
              </a:rPr>
              <a:t>Mileage Plus: Highest call volume across all classes, relatively low AHT.</a:t>
            </a:r>
          </a:p>
          <a:p>
            <a:pPr algn="just" marL="688797" indent="-344399" lvl="1">
              <a:lnSpc>
                <a:spcPts val="4466"/>
              </a:lnSpc>
              <a:buFont typeface="Arial"/>
              <a:buChar char="•"/>
            </a:pPr>
            <a:r>
              <a:rPr lang="en-US" sz="3190">
                <a:solidFill>
                  <a:srgbClr val="000000"/>
                </a:solidFill>
                <a:latin typeface="Agrandir"/>
                <a:ea typeface="Agrandir"/>
                <a:cs typeface="Agrandir"/>
                <a:sym typeface="Agrandir"/>
              </a:rPr>
              <a:t>IRROPS (Irregular Operations): High call volume, moderate AHT, likely time-sensitive.</a:t>
            </a:r>
          </a:p>
          <a:p>
            <a:pPr algn="just" marL="688797" indent="-344399" lvl="1">
              <a:lnSpc>
                <a:spcPts val="4466"/>
              </a:lnSpc>
              <a:buFont typeface="Arial"/>
              <a:buChar char="•"/>
            </a:pPr>
            <a:r>
              <a:rPr lang="en-US" sz="3190">
                <a:solidFill>
                  <a:srgbClr val="000000"/>
                </a:solidFill>
                <a:latin typeface="Agrandir"/>
                <a:ea typeface="Agrandir"/>
                <a:cs typeface="Agrandir"/>
                <a:sym typeface="Agrandir"/>
              </a:rPr>
              <a:t>Voluntary Change: High call volume, low AHT.</a:t>
            </a:r>
          </a:p>
          <a:p>
            <a:pPr algn="just" marL="688797" indent="-344399" lvl="1">
              <a:lnSpc>
                <a:spcPts val="4466"/>
              </a:lnSpc>
              <a:buFont typeface="Arial"/>
              <a:buChar char="•"/>
            </a:pPr>
            <a:r>
              <a:rPr lang="en-US" sz="3190">
                <a:solidFill>
                  <a:srgbClr val="000000"/>
                </a:solidFill>
                <a:latin typeface="Agrandir"/>
                <a:ea typeface="Agrandir"/>
                <a:cs typeface="Agrandir"/>
                <a:sym typeface="Agrandir"/>
              </a:rPr>
              <a:t>Post Flight: Moderate call volume, very low AHT.</a:t>
            </a:r>
          </a:p>
          <a:p>
            <a:pPr algn="just" marL="688797" indent="-344399" lvl="1">
              <a:lnSpc>
                <a:spcPts val="4466"/>
              </a:lnSpc>
              <a:buFont typeface="Arial"/>
              <a:buChar char="•"/>
            </a:pPr>
            <a:r>
              <a:rPr lang="en-US" sz="3190">
                <a:solidFill>
                  <a:srgbClr val="000000"/>
                </a:solidFill>
                <a:latin typeface="Agrandir"/>
                <a:ea typeface="Agrandir"/>
                <a:cs typeface="Agrandir"/>
                <a:sym typeface="Agrandir"/>
              </a:rPr>
              <a:t>Digital Support: Low call volume but very low AHT, can be resolved quickly.</a:t>
            </a:r>
          </a:p>
          <a:p>
            <a:pPr algn="just" marL="688797" indent="-344399" lvl="1">
              <a:lnSpc>
                <a:spcPts val="4466"/>
              </a:lnSpc>
              <a:buFont typeface="Arial"/>
              <a:buChar char="•"/>
            </a:pPr>
            <a:r>
              <a:rPr lang="en-US" sz="3190">
                <a:solidFill>
                  <a:srgbClr val="000000"/>
                </a:solidFill>
                <a:latin typeface="Agrandir"/>
                <a:ea typeface="Agrandir"/>
                <a:cs typeface="Agrandir"/>
                <a:sym typeface="Agrandir"/>
              </a:rPr>
              <a:t>Reasons to push to the back of the queue (can tolerate higher AST):</a:t>
            </a:r>
          </a:p>
          <a:p>
            <a:pPr algn="just" marL="688797" indent="-344399" lvl="1">
              <a:lnSpc>
                <a:spcPts val="4466"/>
              </a:lnSpc>
              <a:buFont typeface="Arial"/>
              <a:buChar char="•"/>
            </a:pPr>
            <a:r>
              <a:rPr lang="en-US" sz="3190">
                <a:solidFill>
                  <a:srgbClr val="000000"/>
                </a:solidFill>
                <a:latin typeface="Agrandir"/>
                <a:ea typeface="Agrandir"/>
                <a:cs typeface="Agrandir"/>
                <a:sym typeface="Agrandir"/>
              </a:rPr>
              <a:t>Seating: High AHT, moderate call volume.</a:t>
            </a:r>
          </a:p>
          <a:p>
            <a:pPr algn="just" marL="688797" indent="-344399" lvl="1">
              <a:lnSpc>
                <a:spcPts val="4466"/>
              </a:lnSpc>
              <a:buFont typeface="Arial"/>
              <a:buChar char="•"/>
            </a:pPr>
            <a:r>
              <a:rPr lang="en-US" sz="3190">
                <a:solidFill>
                  <a:srgbClr val="000000"/>
                </a:solidFill>
                <a:latin typeface="Agrandir"/>
                <a:ea typeface="Agrandir"/>
                <a:cs typeface="Agrandir"/>
                <a:sym typeface="Agrandir"/>
              </a:rPr>
              <a:t>Schedule Change: High AHT, moderate call volume.</a:t>
            </a:r>
          </a:p>
          <a:p>
            <a:pPr algn="just" marL="688797" indent="-344399" lvl="1">
              <a:lnSpc>
                <a:spcPts val="4466"/>
              </a:lnSpc>
              <a:buFont typeface="Arial"/>
              <a:buChar char="•"/>
            </a:pPr>
            <a:r>
              <a:rPr lang="en-US" sz="3190">
                <a:solidFill>
                  <a:srgbClr val="000000"/>
                </a:solidFill>
                <a:latin typeface="Agrandir"/>
                <a:ea typeface="Agrandir"/>
                <a:cs typeface="Agrandir"/>
                <a:sym typeface="Agrandir"/>
              </a:rPr>
              <a:t>Products Services: High AHT, low call volume.</a:t>
            </a:r>
          </a:p>
          <a:p>
            <a:pPr algn="just" marL="688797" indent="-344399" lvl="1">
              <a:lnSpc>
                <a:spcPts val="4466"/>
              </a:lnSpc>
              <a:buFont typeface="Arial"/>
              <a:buChar char="•"/>
            </a:pPr>
            <a:r>
              <a:rPr lang="en-US" sz="3190">
                <a:solidFill>
                  <a:srgbClr val="000000"/>
                </a:solidFill>
                <a:latin typeface="Agrandir"/>
                <a:ea typeface="Agrandir"/>
                <a:cs typeface="Agrandir"/>
                <a:sym typeface="Agrandir"/>
              </a:rPr>
              <a:t>Baggage: High AHT, low call volume.</a:t>
            </a:r>
          </a:p>
          <a:p>
            <a:pPr algn="just" marL="688797" indent="-344399" lvl="1">
              <a:lnSpc>
                <a:spcPts val="4466"/>
              </a:lnSpc>
              <a:buFont typeface="Arial"/>
              <a:buChar char="•"/>
            </a:pPr>
            <a:r>
              <a:rPr lang="en-US" sz="3190">
                <a:solidFill>
                  <a:srgbClr val="000000"/>
                </a:solidFill>
                <a:latin typeface="Agrandir"/>
                <a:ea typeface="Agrandir"/>
                <a:cs typeface="Agrandir"/>
                <a:sym typeface="Agrandir"/>
              </a:rPr>
              <a:t>Unaccompanied Minor: Very high AHT, low call volume.</a:t>
            </a:r>
          </a:p>
        </p:txBody>
      </p:sp>
      <p:sp>
        <p:nvSpPr>
          <p:cNvPr name="TextBox 7" id="7"/>
          <p:cNvSpPr txBox="true"/>
          <p:nvPr/>
        </p:nvSpPr>
        <p:spPr>
          <a:xfrm rot="0">
            <a:off x="517596" y="457480"/>
            <a:ext cx="10435715" cy="7277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Agrandir Bold"/>
                <a:ea typeface="Agrandir Bold"/>
                <a:cs typeface="Agrandir Bold"/>
                <a:sym typeface="Agrandir Bold"/>
              </a:rPr>
              <a:t>Recommendations based on Primary Reasons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5" id="5"/>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
        <p:nvSpPr>
          <p:cNvPr name="TextBox 6" id="6"/>
          <p:cNvSpPr txBox="true"/>
          <p:nvPr/>
        </p:nvSpPr>
        <p:spPr>
          <a:xfrm rot="0">
            <a:off x="-195317" y="2239962"/>
            <a:ext cx="18319249" cy="5645150"/>
          </a:xfrm>
          <a:prstGeom prst="rect">
            <a:avLst/>
          </a:prstGeom>
        </p:spPr>
        <p:txBody>
          <a:bodyPr anchor="t" rtlCol="false" tIns="0" lIns="0" bIns="0" rIns="0">
            <a:spAutoFit/>
          </a:bodyPr>
          <a:lstStyle/>
          <a:p>
            <a:pPr algn="l" marL="755647" indent="-377824" lvl="1">
              <a:lnSpc>
                <a:spcPts val="4899"/>
              </a:lnSpc>
              <a:buFont typeface="Arial"/>
              <a:buChar char="•"/>
            </a:pPr>
            <a:r>
              <a:rPr lang="en-US" sz="3499">
                <a:solidFill>
                  <a:srgbClr val="000000"/>
                </a:solidFill>
                <a:latin typeface="Agrandir"/>
                <a:ea typeface="Agrandir"/>
                <a:cs typeface="Agrandir"/>
                <a:sym typeface="Agrandir"/>
              </a:rPr>
              <a:t>For high-volume categories (e.g., Mileage Plus, IRROPS), consider creating dedicated queues or teams to handle these efficiently.</a:t>
            </a:r>
          </a:p>
          <a:p>
            <a:pPr algn="l" marL="755647" indent="-377824" lvl="1">
              <a:lnSpc>
                <a:spcPts val="4899"/>
              </a:lnSpc>
              <a:buFont typeface="Arial"/>
              <a:buChar char="•"/>
            </a:pPr>
            <a:r>
              <a:rPr lang="en-US" sz="3499">
                <a:solidFill>
                  <a:srgbClr val="000000"/>
                </a:solidFill>
                <a:latin typeface="Agrandir"/>
                <a:ea typeface="Agrandir"/>
                <a:cs typeface="Agrandir"/>
                <a:sym typeface="Agrandir"/>
              </a:rPr>
              <a:t>Implement a dynamic queue system that adjusts priority based on wait time to prevent low-priority issues from being perpetually pushed back.</a:t>
            </a:r>
          </a:p>
          <a:p>
            <a:pPr algn="l" marL="755647" indent="-377824" lvl="1">
              <a:lnSpc>
                <a:spcPts val="4899"/>
              </a:lnSpc>
              <a:buFont typeface="Arial"/>
              <a:buChar char="•"/>
            </a:pPr>
            <a:r>
              <a:rPr lang="en-US" sz="3499">
                <a:solidFill>
                  <a:srgbClr val="000000"/>
                </a:solidFill>
                <a:latin typeface="Agrandir"/>
                <a:ea typeface="Agrandir"/>
                <a:cs typeface="Agrandir"/>
                <a:sym typeface="Agrandir"/>
              </a:rPr>
              <a:t>Offer callback options for lower priority, high AHT issues to manage queue length and customer satisfaction.</a:t>
            </a:r>
          </a:p>
          <a:p>
            <a:pPr algn="l" marL="755647" indent="-377824" lvl="1">
              <a:lnSpc>
                <a:spcPts val="4899"/>
              </a:lnSpc>
              <a:buFont typeface="Arial"/>
              <a:buChar char="•"/>
            </a:pPr>
            <a:r>
              <a:rPr lang="en-US" sz="3499">
                <a:solidFill>
                  <a:srgbClr val="000000"/>
                </a:solidFill>
                <a:latin typeface="Agrandir"/>
                <a:ea typeface="Agrandir"/>
                <a:cs typeface="Agrandir"/>
                <a:sym typeface="Agrandir"/>
              </a:rPr>
              <a:t>Provide self-service options for simple, high-volume issues like Digital Support and Post Flight to reduce overall call volume.</a:t>
            </a:r>
          </a:p>
          <a:p>
            <a:pPr algn="l">
              <a:lnSpc>
                <a:spcPts val="4899"/>
              </a:lnSpc>
            </a:pPr>
          </a:p>
        </p:txBody>
      </p:sp>
      <p:sp>
        <p:nvSpPr>
          <p:cNvPr name="TextBox 7" id="7"/>
          <p:cNvSpPr txBox="true"/>
          <p:nvPr/>
        </p:nvSpPr>
        <p:spPr>
          <a:xfrm rot="0">
            <a:off x="0" y="819150"/>
            <a:ext cx="12098396" cy="862331"/>
          </a:xfrm>
          <a:prstGeom prst="rect">
            <a:avLst/>
          </a:prstGeom>
        </p:spPr>
        <p:txBody>
          <a:bodyPr anchor="t" rtlCol="false" tIns="0" lIns="0" bIns="0" rIns="0">
            <a:spAutoFit/>
          </a:bodyPr>
          <a:lstStyle/>
          <a:p>
            <a:pPr algn="ctr">
              <a:lnSpc>
                <a:spcPts val="6019"/>
              </a:lnSpc>
              <a:spcBef>
                <a:spcPct val="0"/>
              </a:spcBef>
            </a:pPr>
            <a:r>
              <a:rPr lang="en-US" b="true" sz="4299">
                <a:solidFill>
                  <a:srgbClr val="000000"/>
                </a:solidFill>
                <a:latin typeface="Agrandir Bold"/>
                <a:ea typeface="Agrandir Bold"/>
                <a:cs typeface="Agrandir Bold"/>
                <a:sym typeface="Agrandir Bold"/>
              </a:rPr>
              <a:t>More  Changes due to Primary Reasons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5" id="5"/>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
        <p:nvSpPr>
          <p:cNvPr name="TextBox 6" id="6"/>
          <p:cNvSpPr txBox="true"/>
          <p:nvPr/>
        </p:nvSpPr>
        <p:spPr>
          <a:xfrm rot="0">
            <a:off x="829083" y="1704280"/>
            <a:ext cx="16629834" cy="6745090"/>
          </a:xfrm>
          <a:prstGeom prst="rect">
            <a:avLst/>
          </a:prstGeom>
        </p:spPr>
        <p:txBody>
          <a:bodyPr anchor="t" rtlCol="false" tIns="0" lIns="0" bIns="0" rIns="0">
            <a:spAutoFit/>
          </a:bodyPr>
          <a:lstStyle/>
          <a:p>
            <a:pPr algn="just">
              <a:lnSpc>
                <a:spcPts val="4123"/>
              </a:lnSpc>
              <a:spcBef>
                <a:spcPct val="0"/>
              </a:spcBef>
            </a:pPr>
            <a:r>
              <a:rPr lang="en-US" sz="2945">
                <a:solidFill>
                  <a:srgbClr val="000000"/>
                </a:solidFill>
                <a:latin typeface="Agrandir"/>
                <a:ea typeface="Agrandir"/>
                <a:cs typeface="Agrandir"/>
                <a:sym typeface="Agrandir"/>
              </a:rPr>
              <a:t>Features t</a:t>
            </a:r>
            <a:r>
              <a:rPr lang="en-US" sz="2945">
                <a:solidFill>
                  <a:srgbClr val="000000"/>
                </a:solidFill>
                <a:latin typeface="Agrandir"/>
                <a:ea typeface="Agrandir"/>
                <a:cs typeface="Agrandir"/>
                <a:sym typeface="Agrandir"/>
              </a:rPr>
              <a:t>o focus on:</a:t>
            </a:r>
          </a:p>
          <a:p>
            <a:pPr algn="just">
              <a:lnSpc>
                <a:spcPts val="4123"/>
              </a:lnSpc>
              <a:spcBef>
                <a:spcPct val="0"/>
              </a:spcBef>
            </a:pPr>
          </a:p>
          <a:p>
            <a:pPr algn="just" marL="635881" indent="-317941" lvl="1">
              <a:lnSpc>
                <a:spcPts val="4123"/>
              </a:lnSpc>
              <a:spcBef>
                <a:spcPct val="0"/>
              </a:spcBef>
              <a:buFont typeface="Arial"/>
              <a:buChar char="•"/>
            </a:pPr>
            <a:r>
              <a:rPr lang="en-US" sz="2945">
                <a:solidFill>
                  <a:srgbClr val="000000"/>
                </a:solidFill>
                <a:latin typeface="Agrandir"/>
                <a:ea typeface="Agrandir"/>
                <a:cs typeface="Agrandir"/>
                <a:sym typeface="Agrandir"/>
              </a:rPr>
              <a:t>primary_call_reason_Booking (-0.26 for waiting time, -0.07 for handle time):</a:t>
            </a:r>
          </a:p>
          <a:p>
            <a:pPr algn="just" marL="1271762" indent="-423921" lvl="2">
              <a:lnSpc>
                <a:spcPts val="4123"/>
              </a:lnSpc>
              <a:spcBef>
                <a:spcPct val="0"/>
              </a:spcBef>
              <a:buFont typeface="Arial"/>
              <a:buChar char="⚬"/>
            </a:pPr>
            <a:r>
              <a:rPr lang="en-US" sz="2945">
                <a:solidFill>
                  <a:srgbClr val="000000"/>
                </a:solidFill>
                <a:latin typeface="Agrandir"/>
                <a:ea typeface="Agrandir"/>
                <a:cs typeface="Agrandir"/>
                <a:sym typeface="Agrandir"/>
              </a:rPr>
              <a:t>Streamline the booking process</a:t>
            </a:r>
          </a:p>
          <a:p>
            <a:pPr algn="just" marL="1271762" indent="-423921" lvl="2">
              <a:lnSpc>
                <a:spcPts val="4123"/>
              </a:lnSpc>
              <a:spcBef>
                <a:spcPct val="0"/>
              </a:spcBef>
              <a:buFont typeface="Arial"/>
              <a:buChar char="⚬"/>
            </a:pPr>
            <a:r>
              <a:rPr lang="en-US" sz="2945">
                <a:solidFill>
                  <a:srgbClr val="000000"/>
                </a:solidFill>
                <a:latin typeface="Agrandir"/>
                <a:ea typeface="Agrandir"/>
                <a:cs typeface="Agrandir"/>
                <a:sym typeface="Agrandir"/>
              </a:rPr>
              <a:t>Provide more self-service booking options</a:t>
            </a:r>
          </a:p>
          <a:p>
            <a:pPr algn="just" marL="1271762" indent="-423921" lvl="2">
              <a:lnSpc>
                <a:spcPts val="4123"/>
              </a:lnSpc>
              <a:spcBef>
                <a:spcPct val="0"/>
              </a:spcBef>
              <a:buFont typeface="Arial"/>
              <a:buChar char="⚬"/>
            </a:pPr>
            <a:r>
              <a:rPr lang="en-US" sz="2945">
                <a:solidFill>
                  <a:srgbClr val="000000"/>
                </a:solidFill>
                <a:latin typeface="Agrandir"/>
                <a:ea typeface="Agrandir"/>
                <a:cs typeface="Agrandir"/>
                <a:sym typeface="Agrandir"/>
              </a:rPr>
              <a:t>Train agents to handle bookings more efficiently</a:t>
            </a:r>
          </a:p>
          <a:p>
            <a:pPr algn="just">
              <a:lnSpc>
                <a:spcPts val="4123"/>
              </a:lnSpc>
              <a:spcBef>
                <a:spcPct val="0"/>
              </a:spcBef>
            </a:pPr>
          </a:p>
          <a:p>
            <a:pPr algn="just" marL="635881" indent="-317941" lvl="1">
              <a:lnSpc>
                <a:spcPts val="4123"/>
              </a:lnSpc>
              <a:spcBef>
                <a:spcPct val="0"/>
              </a:spcBef>
              <a:buFont typeface="Arial"/>
              <a:buChar char="•"/>
            </a:pPr>
            <a:r>
              <a:rPr lang="en-US" sz="2945">
                <a:solidFill>
                  <a:srgbClr val="000000"/>
                </a:solidFill>
                <a:latin typeface="Agrandir"/>
                <a:ea typeface="Agrandir"/>
                <a:cs typeface="Agrandir"/>
                <a:sym typeface="Agrandir"/>
              </a:rPr>
              <a:t>silence_percent_average (0.41 for handle time):</a:t>
            </a:r>
          </a:p>
          <a:p>
            <a:pPr algn="just" marL="1271762" indent="-423921" lvl="2">
              <a:lnSpc>
                <a:spcPts val="4123"/>
              </a:lnSpc>
              <a:spcBef>
                <a:spcPct val="0"/>
              </a:spcBef>
              <a:buFont typeface="Arial"/>
              <a:buChar char="⚬"/>
            </a:pPr>
            <a:r>
              <a:rPr lang="en-US" sz="2945">
                <a:solidFill>
                  <a:srgbClr val="000000"/>
                </a:solidFill>
                <a:latin typeface="Agrandir"/>
                <a:ea typeface="Agrandir"/>
                <a:cs typeface="Agrandir"/>
                <a:sym typeface="Agrandir"/>
              </a:rPr>
              <a:t>Reduce silent time during calls</a:t>
            </a:r>
          </a:p>
          <a:p>
            <a:pPr algn="just" marL="1271762" indent="-423921" lvl="2">
              <a:lnSpc>
                <a:spcPts val="4123"/>
              </a:lnSpc>
              <a:spcBef>
                <a:spcPct val="0"/>
              </a:spcBef>
              <a:buFont typeface="Arial"/>
              <a:buChar char="⚬"/>
            </a:pPr>
            <a:r>
              <a:rPr lang="en-US" sz="2945">
                <a:solidFill>
                  <a:srgbClr val="000000"/>
                </a:solidFill>
                <a:latin typeface="Agrandir"/>
                <a:ea typeface="Agrandir"/>
                <a:cs typeface="Agrandir"/>
                <a:sym typeface="Agrandir"/>
              </a:rPr>
              <a:t>Improve agent access to information</a:t>
            </a:r>
          </a:p>
          <a:p>
            <a:pPr algn="just" marL="1271762" indent="-423921" lvl="2">
              <a:lnSpc>
                <a:spcPts val="4123"/>
              </a:lnSpc>
              <a:spcBef>
                <a:spcPct val="0"/>
              </a:spcBef>
              <a:buFont typeface="Arial"/>
              <a:buChar char="⚬"/>
            </a:pPr>
            <a:r>
              <a:rPr lang="en-US" sz="2945">
                <a:solidFill>
                  <a:srgbClr val="000000"/>
                </a:solidFill>
                <a:latin typeface="Agrandir"/>
                <a:ea typeface="Agrandir"/>
                <a:cs typeface="Agrandir"/>
                <a:sym typeface="Agrandir"/>
              </a:rPr>
              <a:t>Enhance agent training on quick information retrieval</a:t>
            </a:r>
          </a:p>
          <a:p>
            <a:pPr algn="just">
              <a:lnSpc>
                <a:spcPts val="4123"/>
              </a:lnSpc>
              <a:spcBef>
                <a:spcPct val="0"/>
              </a:spcBef>
            </a:pPr>
          </a:p>
          <a:p>
            <a:pPr algn="just">
              <a:lnSpc>
                <a:spcPts val="4123"/>
              </a:lnSpc>
              <a:spcBef>
                <a:spcPct val="0"/>
              </a:spcBef>
            </a:pPr>
          </a:p>
        </p:txBody>
      </p:sp>
      <p:sp>
        <p:nvSpPr>
          <p:cNvPr name="TextBox 7" id="7"/>
          <p:cNvSpPr txBox="true"/>
          <p:nvPr/>
        </p:nvSpPr>
        <p:spPr>
          <a:xfrm rot="0">
            <a:off x="1028700" y="300990"/>
            <a:ext cx="9149953" cy="7277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Agrandir Bold"/>
                <a:ea typeface="Agrandir Bold"/>
                <a:cs typeface="Agrandir Bold"/>
                <a:sym typeface="Agrandir Bold"/>
              </a:rPr>
              <a:t>Recommendations based on Sentiments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3203220">
            <a:off x="10055853" y="-265970"/>
            <a:ext cx="11814494" cy="12461864"/>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5741405">
            <a:off x="8316155" y="8504485"/>
            <a:ext cx="4865516" cy="6168780"/>
          </a:xfrm>
          <a:prstGeom prst="rect">
            <a:avLst/>
          </a:prstGeom>
        </p:spPr>
      </p:pic>
      <p:sp>
        <p:nvSpPr>
          <p:cNvPr name="Freeform 4" id="4"/>
          <p:cNvSpPr/>
          <p:nvPr/>
        </p:nvSpPr>
        <p:spPr>
          <a:xfrm flipH="false" flipV="false" rot="0">
            <a:off x="9695578" y="218720"/>
            <a:ext cx="5711561" cy="9805255"/>
          </a:xfrm>
          <a:custGeom>
            <a:avLst/>
            <a:gdLst/>
            <a:ahLst/>
            <a:cxnLst/>
            <a:rect r="r" b="b" t="t" l="l"/>
            <a:pathLst>
              <a:path h="9805255" w="5711561">
                <a:moveTo>
                  <a:pt x="0" y="0"/>
                </a:moveTo>
                <a:lnTo>
                  <a:pt x="5711561" y="0"/>
                </a:lnTo>
                <a:lnTo>
                  <a:pt x="5711561" y="9805256"/>
                </a:lnTo>
                <a:lnTo>
                  <a:pt x="0" y="9805256"/>
                </a:lnTo>
                <a:lnTo>
                  <a:pt x="0" y="0"/>
                </a:lnTo>
                <a:close/>
              </a:path>
            </a:pathLst>
          </a:custGeom>
          <a:blipFill>
            <a:blip r:embed="rId4"/>
            <a:stretch>
              <a:fillRect l="0" t="0" r="0" b="0"/>
            </a:stretch>
          </a:blipFill>
        </p:spPr>
      </p:sp>
      <p:grpSp>
        <p:nvGrpSpPr>
          <p:cNvPr name="Group 5" id="5"/>
          <p:cNvGrpSpPr/>
          <p:nvPr/>
        </p:nvGrpSpPr>
        <p:grpSpPr>
          <a:xfrm rot="0">
            <a:off x="1028700" y="1693509"/>
            <a:ext cx="8201771" cy="6318443"/>
            <a:chOff x="0" y="0"/>
            <a:chExt cx="10935694" cy="8424591"/>
          </a:xfrm>
        </p:grpSpPr>
        <p:sp>
          <p:nvSpPr>
            <p:cNvPr name="TextBox 6" id="6"/>
            <p:cNvSpPr txBox="true"/>
            <p:nvPr/>
          </p:nvSpPr>
          <p:spPr>
            <a:xfrm rot="0">
              <a:off x="0" y="-123825"/>
              <a:ext cx="10935694" cy="992312"/>
            </a:xfrm>
            <a:prstGeom prst="rect">
              <a:avLst/>
            </a:prstGeom>
          </p:spPr>
          <p:txBody>
            <a:bodyPr anchor="t" rtlCol="false" tIns="0" lIns="0" bIns="0" rIns="0">
              <a:spAutoFit/>
            </a:bodyPr>
            <a:lstStyle/>
            <a:p>
              <a:pPr algn="l" marL="0" indent="0" lvl="0">
                <a:lnSpc>
                  <a:spcPts val="5175"/>
                </a:lnSpc>
                <a:spcBef>
                  <a:spcPct val="0"/>
                </a:spcBef>
              </a:pPr>
              <a:r>
                <a:rPr lang="en-US" sz="4312">
                  <a:solidFill>
                    <a:srgbClr val="2B2B2B"/>
                  </a:solidFill>
                  <a:latin typeface="Agrandir"/>
                  <a:ea typeface="Agrandir"/>
                  <a:cs typeface="Agrandir"/>
                  <a:sym typeface="Agrandir"/>
                </a:rPr>
                <a:t>Problem Statement</a:t>
              </a:r>
            </a:p>
          </p:txBody>
        </p:sp>
        <p:sp>
          <p:nvSpPr>
            <p:cNvPr name="TextBox 7" id="7"/>
            <p:cNvSpPr txBox="true"/>
            <p:nvPr/>
          </p:nvSpPr>
          <p:spPr>
            <a:xfrm rot="0">
              <a:off x="0" y="1128737"/>
              <a:ext cx="10935694" cy="7295854"/>
            </a:xfrm>
            <a:prstGeom prst="rect">
              <a:avLst/>
            </a:prstGeom>
          </p:spPr>
          <p:txBody>
            <a:bodyPr anchor="t" rtlCol="false" tIns="0" lIns="0" bIns="0" rIns="0">
              <a:spAutoFit/>
            </a:bodyPr>
            <a:lstStyle/>
            <a:p>
              <a:pPr algn="l">
                <a:lnSpc>
                  <a:spcPts val="2611"/>
                </a:lnSpc>
              </a:pPr>
              <a:r>
                <a:rPr lang="en-US" sz="1865">
                  <a:solidFill>
                    <a:srgbClr val="2B2B2B"/>
                  </a:solidFill>
                  <a:latin typeface="Agrandir"/>
                  <a:ea typeface="Agrandir"/>
                  <a:cs typeface="Agrandir"/>
                  <a:sym typeface="Agrandir"/>
                </a:rPr>
                <a:t>Give insights and recommendations that allow organisation to minimize metrics AHT and AST by finding patterns in the data:</a:t>
              </a:r>
            </a:p>
            <a:p>
              <a:pPr algn="l">
                <a:lnSpc>
                  <a:spcPts val="2611"/>
                </a:lnSpc>
              </a:pPr>
            </a:p>
            <a:p>
              <a:pPr algn="l">
                <a:lnSpc>
                  <a:spcPts val="2611"/>
                </a:lnSpc>
              </a:pPr>
            </a:p>
            <a:p>
              <a:pPr algn="l">
                <a:lnSpc>
                  <a:spcPts val="2611"/>
                </a:lnSpc>
              </a:pPr>
              <a:r>
                <a:rPr lang="en-US" sz="1865">
                  <a:solidFill>
                    <a:srgbClr val="2B2B2B"/>
                  </a:solidFill>
                  <a:latin typeface="Agrandir"/>
                  <a:ea typeface="Agrandir"/>
                  <a:cs typeface="Agrandir"/>
                  <a:sym typeface="Agrandir"/>
                </a:rPr>
                <a:t>Where: </a:t>
              </a:r>
            </a:p>
            <a:p>
              <a:pPr algn="l">
                <a:lnSpc>
                  <a:spcPts val="2611"/>
                </a:lnSpc>
              </a:pPr>
            </a:p>
            <a:p>
              <a:pPr algn="l" marL="402664" indent="-201332" lvl="1">
                <a:lnSpc>
                  <a:spcPts val="2611"/>
                </a:lnSpc>
                <a:buFont typeface="Arial"/>
                <a:buChar char="•"/>
              </a:pPr>
              <a:r>
                <a:rPr lang="en-US" sz="1865">
                  <a:solidFill>
                    <a:srgbClr val="2B2B2B"/>
                  </a:solidFill>
                  <a:latin typeface="Agrandir"/>
                  <a:ea typeface="Agrandir"/>
                  <a:cs typeface="Agrandir"/>
                  <a:sym typeface="Agrandir"/>
                </a:rPr>
                <a:t>AHT: This measures how long agents spend on each call: </a:t>
              </a:r>
            </a:p>
            <a:p>
              <a:pPr algn="l">
                <a:lnSpc>
                  <a:spcPts val="2611"/>
                </a:lnSpc>
              </a:pPr>
            </a:p>
            <a:p>
              <a:pPr algn="l" marL="381074" indent="-190537" lvl="1">
                <a:lnSpc>
                  <a:spcPts val="2471"/>
                </a:lnSpc>
                <a:buFont typeface="Arial"/>
                <a:buChar char="•"/>
              </a:pPr>
              <a:r>
                <a:rPr lang="en-US" b="true" sz="1765">
                  <a:solidFill>
                    <a:srgbClr val="2B2B2B"/>
                  </a:solidFill>
                  <a:latin typeface="Agrandir Bold"/>
                  <a:ea typeface="Agrandir Bold"/>
                  <a:cs typeface="Agrandir Bold"/>
                  <a:sym typeface="Agrandir Bold"/>
                </a:rPr>
                <a:t>AHT=Total Handle Time / Total Number of Calls</a:t>
              </a:r>
            </a:p>
            <a:p>
              <a:pPr algn="l">
                <a:lnSpc>
                  <a:spcPts val="2471"/>
                </a:lnSpc>
              </a:pPr>
            </a:p>
            <a:p>
              <a:pPr algn="l" marL="402664" indent="-201332" lvl="1">
                <a:lnSpc>
                  <a:spcPts val="2611"/>
                </a:lnSpc>
                <a:buFont typeface="Arial"/>
                <a:buChar char="•"/>
              </a:pPr>
              <a:r>
                <a:rPr lang="en-US" sz="1865">
                  <a:solidFill>
                    <a:srgbClr val="2B2B2B"/>
                  </a:solidFill>
                  <a:latin typeface="Agrandir"/>
                  <a:ea typeface="Agrandir"/>
                  <a:cs typeface="Agrandir"/>
                  <a:sym typeface="Agrandir"/>
                </a:rPr>
                <a:t>AST: This measures how long customers wait before reaching an agent.</a:t>
              </a:r>
            </a:p>
            <a:p>
              <a:pPr algn="l">
                <a:lnSpc>
                  <a:spcPts val="2611"/>
                </a:lnSpc>
              </a:pPr>
            </a:p>
            <a:p>
              <a:pPr algn="l" marL="381074" indent="-190537" lvl="1">
                <a:lnSpc>
                  <a:spcPts val="2471"/>
                </a:lnSpc>
                <a:buFont typeface="Arial"/>
                <a:buChar char="•"/>
              </a:pPr>
              <a:r>
                <a:rPr lang="en-US" b="true" sz="1765">
                  <a:solidFill>
                    <a:srgbClr val="2B2B2B"/>
                  </a:solidFill>
                  <a:latin typeface="Agrandir Bold"/>
                  <a:ea typeface="Agrandir Bold"/>
                  <a:cs typeface="Agrandir Bold"/>
                  <a:sym typeface="Agrandir Bold"/>
                </a:rPr>
                <a:t>AST=Total Waiting Time / Total Number of Calls</a:t>
              </a:r>
            </a:p>
            <a:p>
              <a:pPr algn="l">
                <a:lnSpc>
                  <a:spcPts val="2611"/>
                </a:lnSpc>
              </a:pPr>
            </a:p>
            <a:p>
              <a:pPr algn="l">
                <a:lnSpc>
                  <a:spcPts val="2611"/>
                </a:lnSpc>
              </a:pPr>
            </a:p>
            <a:p>
              <a:pPr algn="l" marL="0" indent="0" lvl="0">
                <a:lnSpc>
                  <a:spcPts val="2611"/>
                </a:lnSpc>
              </a:pPr>
              <a:r>
                <a:rPr lang="en-US" sz="1865">
                  <a:solidFill>
                    <a:srgbClr val="2B2B2B"/>
                  </a:solidFill>
                  <a:latin typeface="Agrandir"/>
                  <a:ea typeface="Agrandir"/>
                  <a:cs typeface="Agrandir"/>
                  <a:sym typeface="Agrandir"/>
                </a:rPr>
                <a:t> </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5" id="5"/>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
        <p:nvSpPr>
          <p:cNvPr name="TextBox 6" id="6"/>
          <p:cNvSpPr txBox="true"/>
          <p:nvPr/>
        </p:nvSpPr>
        <p:spPr>
          <a:xfrm rot="0">
            <a:off x="463467" y="1058768"/>
            <a:ext cx="16369983" cy="9002508"/>
          </a:xfrm>
          <a:prstGeom prst="rect">
            <a:avLst/>
          </a:prstGeom>
        </p:spPr>
        <p:txBody>
          <a:bodyPr anchor="t" rtlCol="false" tIns="0" lIns="0" bIns="0" rIns="0">
            <a:spAutoFit/>
          </a:bodyPr>
          <a:lstStyle/>
          <a:p>
            <a:pPr algn="just">
              <a:lnSpc>
                <a:spcPts val="3598"/>
              </a:lnSpc>
            </a:pPr>
          </a:p>
          <a:p>
            <a:pPr algn="just">
              <a:lnSpc>
                <a:spcPts val="3598"/>
              </a:lnSpc>
            </a:pPr>
            <a:r>
              <a:rPr lang="en-US" sz="2570">
                <a:solidFill>
                  <a:srgbClr val="000000"/>
                </a:solidFill>
                <a:latin typeface="Agrandir"/>
                <a:ea typeface="Agrandir"/>
                <a:cs typeface="Agrandir"/>
                <a:sym typeface="Agrandir"/>
              </a:rPr>
              <a:t>To decrease both waiting and handle times:</a:t>
            </a:r>
          </a:p>
          <a:p>
            <a:pPr algn="just">
              <a:lnSpc>
                <a:spcPts val="3598"/>
              </a:lnSpc>
            </a:pPr>
          </a:p>
          <a:p>
            <a:pPr algn="just" marL="554979" indent="-277489" lvl="1">
              <a:lnSpc>
                <a:spcPts val="3598"/>
              </a:lnSpc>
              <a:buFont typeface="Arial"/>
              <a:buChar char="•"/>
            </a:pPr>
            <a:r>
              <a:rPr lang="en-US" sz="2570">
                <a:solidFill>
                  <a:srgbClr val="000000"/>
                </a:solidFill>
                <a:latin typeface="Agrandir"/>
                <a:ea typeface="Agrandir"/>
                <a:cs typeface="Agrandir"/>
                <a:sym typeface="Agrandir"/>
              </a:rPr>
              <a:t>Improve booking processes and self-service options</a:t>
            </a:r>
          </a:p>
          <a:p>
            <a:pPr algn="just">
              <a:lnSpc>
                <a:spcPts val="3598"/>
              </a:lnSpc>
            </a:pPr>
          </a:p>
          <a:p>
            <a:pPr algn="just" marL="554979" indent="-277489" lvl="1">
              <a:lnSpc>
                <a:spcPts val="3598"/>
              </a:lnSpc>
              <a:buFont typeface="Arial"/>
              <a:buChar char="•"/>
            </a:pPr>
            <a:r>
              <a:rPr lang="en-US" sz="2570">
                <a:solidFill>
                  <a:srgbClr val="000000"/>
                </a:solidFill>
                <a:latin typeface="Agrandir"/>
                <a:ea typeface="Agrandir"/>
                <a:cs typeface="Agrandir"/>
                <a:sym typeface="Agrandir"/>
              </a:rPr>
              <a:t>Reduce silence during calls by enhancing agent knowledge and information access</a:t>
            </a:r>
          </a:p>
          <a:p>
            <a:pPr algn="just">
              <a:lnSpc>
                <a:spcPts val="3598"/>
              </a:lnSpc>
            </a:pPr>
          </a:p>
          <a:p>
            <a:pPr algn="just" marL="554979" indent="-277489" lvl="1">
              <a:lnSpc>
                <a:spcPts val="3598"/>
              </a:lnSpc>
              <a:buFont typeface="Arial"/>
              <a:buChar char="•"/>
            </a:pPr>
            <a:r>
              <a:rPr lang="en-US" sz="2570">
                <a:solidFill>
                  <a:srgbClr val="000000"/>
                </a:solidFill>
                <a:latin typeface="Agrandir"/>
                <a:ea typeface="Agrandir"/>
                <a:cs typeface="Agrandir"/>
                <a:sym typeface="Agrandir"/>
              </a:rPr>
              <a:t>Focus on improving overall customer sentiment through better service</a:t>
            </a:r>
          </a:p>
          <a:p>
            <a:pPr algn="just">
              <a:lnSpc>
                <a:spcPts val="3598"/>
              </a:lnSpc>
            </a:pPr>
          </a:p>
          <a:p>
            <a:pPr algn="just" marL="554979" indent="-277489" lvl="1">
              <a:lnSpc>
                <a:spcPts val="3598"/>
              </a:lnSpc>
              <a:buFont typeface="Arial"/>
              <a:buChar char="•"/>
            </a:pPr>
            <a:r>
              <a:rPr lang="en-US" sz="2570">
                <a:solidFill>
                  <a:srgbClr val="000000"/>
                </a:solidFill>
                <a:latin typeface="Agrandir"/>
                <a:ea typeface="Agrandir"/>
                <a:cs typeface="Agrandir"/>
                <a:sym typeface="Agrandir"/>
              </a:rPr>
              <a:t>Train agents in emotional control, calm communication, and de-escalation techniques</a:t>
            </a:r>
          </a:p>
          <a:p>
            <a:pPr algn="just">
              <a:lnSpc>
                <a:spcPts val="3598"/>
              </a:lnSpc>
            </a:pPr>
          </a:p>
          <a:p>
            <a:pPr algn="just" marL="554979" indent="-277489" lvl="1">
              <a:lnSpc>
                <a:spcPts val="3598"/>
              </a:lnSpc>
              <a:buFont typeface="Arial"/>
              <a:buChar char="•"/>
            </a:pPr>
            <a:r>
              <a:rPr lang="en-US" sz="2570">
                <a:solidFill>
                  <a:srgbClr val="000000"/>
                </a:solidFill>
                <a:latin typeface="Agrandir"/>
                <a:ea typeface="Agrandir"/>
                <a:cs typeface="Agrandir"/>
                <a:sym typeface="Agrandir"/>
              </a:rPr>
              <a:t>Address sources of agent frustration to maintain a positive tone</a:t>
            </a:r>
          </a:p>
          <a:p>
            <a:pPr algn="just">
              <a:lnSpc>
                <a:spcPts val="3598"/>
              </a:lnSpc>
            </a:pPr>
          </a:p>
          <a:p>
            <a:pPr algn="just" marL="554979" indent="-277489" lvl="1">
              <a:lnSpc>
                <a:spcPts val="3598"/>
              </a:lnSpc>
              <a:buFont typeface="Arial"/>
              <a:buChar char="•"/>
            </a:pPr>
            <a:r>
              <a:rPr lang="en-US" sz="2570">
                <a:solidFill>
                  <a:srgbClr val="000000"/>
                </a:solidFill>
                <a:latin typeface="Agrandir"/>
                <a:ea typeface="Agrandir"/>
                <a:cs typeface="Agrandir"/>
                <a:sym typeface="Agrandir"/>
              </a:rPr>
              <a:t>Streamline baggage-related processes and provide more self-service options</a:t>
            </a:r>
          </a:p>
          <a:p>
            <a:pPr algn="just">
              <a:lnSpc>
                <a:spcPts val="3598"/>
              </a:lnSpc>
            </a:pPr>
          </a:p>
          <a:p>
            <a:pPr algn="just" marL="554979" indent="-277489" lvl="1">
              <a:lnSpc>
                <a:spcPts val="3598"/>
              </a:lnSpc>
              <a:buFont typeface="Arial"/>
              <a:buChar char="•"/>
            </a:pPr>
            <a:r>
              <a:rPr lang="en-US" sz="2570">
                <a:solidFill>
                  <a:srgbClr val="000000"/>
                </a:solidFill>
                <a:latin typeface="Agrandir"/>
                <a:ea typeface="Agrandir"/>
                <a:cs typeface="Agrandir"/>
                <a:sym typeface="Agrandir"/>
              </a:rPr>
              <a:t>Continuously train agents to handle common issues (like bookings and baggage) more efficiently</a:t>
            </a:r>
          </a:p>
          <a:p>
            <a:pPr algn="just">
              <a:lnSpc>
                <a:spcPts val="3598"/>
              </a:lnSpc>
            </a:pPr>
          </a:p>
          <a:p>
            <a:pPr algn="just">
              <a:lnSpc>
                <a:spcPts val="3598"/>
              </a:lnSpc>
            </a:pPr>
            <a:r>
              <a:rPr lang="en-US" sz="2570">
                <a:solidFill>
                  <a:srgbClr val="000000"/>
                </a:solidFill>
                <a:latin typeface="Agrandir"/>
                <a:ea typeface="Agrandir"/>
                <a:cs typeface="Agrandir"/>
                <a:sym typeface="Agrandir"/>
              </a:rPr>
              <a:t>By focusing on these areas, we can potentially reduce both waiting times and handle times, improving overall customer service efficiency.</a:t>
            </a:r>
          </a:p>
          <a:p>
            <a:pPr algn="just">
              <a:lnSpc>
                <a:spcPts val="3598"/>
              </a:lnSpc>
              <a:spcBef>
                <a:spcPct val="0"/>
              </a:spcBef>
            </a:pPr>
          </a:p>
        </p:txBody>
      </p:sp>
      <p:sp>
        <p:nvSpPr>
          <p:cNvPr name="TextBox 7" id="7"/>
          <p:cNvSpPr txBox="true"/>
          <p:nvPr/>
        </p:nvSpPr>
        <p:spPr>
          <a:xfrm rot="0">
            <a:off x="0" y="492760"/>
            <a:ext cx="12098396" cy="862331"/>
          </a:xfrm>
          <a:prstGeom prst="rect">
            <a:avLst/>
          </a:prstGeom>
        </p:spPr>
        <p:txBody>
          <a:bodyPr anchor="t" rtlCol="false" tIns="0" lIns="0" bIns="0" rIns="0">
            <a:spAutoFit/>
          </a:bodyPr>
          <a:lstStyle/>
          <a:p>
            <a:pPr algn="ctr">
              <a:lnSpc>
                <a:spcPts val="6019"/>
              </a:lnSpc>
              <a:spcBef>
                <a:spcPct val="0"/>
              </a:spcBef>
            </a:pPr>
            <a:r>
              <a:rPr lang="en-US" b="true" sz="4299">
                <a:solidFill>
                  <a:srgbClr val="000000"/>
                </a:solidFill>
                <a:latin typeface="Agrandir Bold"/>
                <a:ea typeface="Agrandir Bold"/>
                <a:cs typeface="Agrandir Bold"/>
                <a:sym typeface="Agrandir Bold"/>
              </a:rPr>
              <a:t>More  Changes due to Sentiments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05593" y="-5729953"/>
            <a:ext cx="13761077" cy="14153590"/>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5" id="5"/>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
        <p:nvSpPr>
          <p:cNvPr name="TextBox 6" id="6"/>
          <p:cNvSpPr txBox="true"/>
          <p:nvPr/>
        </p:nvSpPr>
        <p:spPr>
          <a:xfrm rot="0">
            <a:off x="8683526" y="4621211"/>
            <a:ext cx="920948" cy="129328"/>
          </a:xfrm>
          <a:prstGeom prst="rect">
            <a:avLst/>
          </a:prstGeom>
        </p:spPr>
        <p:txBody>
          <a:bodyPr anchor="t" rtlCol="false" tIns="0" lIns="0" bIns="0" rIns="0">
            <a:spAutoFit/>
          </a:bodyPr>
          <a:lstStyle/>
          <a:p>
            <a:pPr algn="ctr">
              <a:lnSpc>
                <a:spcPts val="979"/>
              </a:lnSpc>
              <a:spcBef>
                <a:spcPct val="0"/>
              </a:spcBef>
            </a:pPr>
            <a:r>
              <a:rPr lang="en-US" b="true" sz="699">
                <a:solidFill>
                  <a:srgbClr val="000000"/>
                </a:solidFill>
                <a:latin typeface="Agrandir Bold"/>
                <a:ea typeface="Agrandir Bold"/>
                <a:cs typeface="Agrandir Bold"/>
                <a:sym typeface="Agrandir Bold"/>
              </a:rPr>
              <a:t>Your paragraph text</a:t>
            </a:r>
          </a:p>
        </p:txBody>
      </p:sp>
      <p:sp>
        <p:nvSpPr>
          <p:cNvPr name="TextBox 7" id="7"/>
          <p:cNvSpPr txBox="true"/>
          <p:nvPr/>
        </p:nvSpPr>
        <p:spPr>
          <a:xfrm rot="0">
            <a:off x="1028700" y="496531"/>
            <a:ext cx="15643387" cy="10079357"/>
          </a:xfrm>
          <a:prstGeom prst="rect">
            <a:avLst/>
          </a:prstGeom>
        </p:spPr>
        <p:txBody>
          <a:bodyPr anchor="t" rtlCol="false" tIns="0" lIns="0" bIns="0" rIns="0">
            <a:spAutoFit/>
          </a:bodyPr>
          <a:lstStyle/>
          <a:p>
            <a:pPr algn="l">
              <a:lnSpc>
                <a:spcPts val="4619"/>
              </a:lnSpc>
              <a:spcBef>
                <a:spcPct val="0"/>
              </a:spcBef>
            </a:pPr>
            <a:r>
              <a:rPr lang="en-US" b="true" sz="3299">
                <a:solidFill>
                  <a:srgbClr val="000000"/>
                </a:solidFill>
                <a:latin typeface="Agrandir Bold"/>
                <a:ea typeface="Agrandir Bold"/>
                <a:cs typeface="Agrandir Bold"/>
                <a:sym typeface="Agrandir Bold"/>
              </a:rPr>
              <a:t>IVR System Enhancement</a:t>
            </a:r>
          </a:p>
          <a:p>
            <a:pPr algn="l">
              <a:lnSpc>
                <a:spcPts val="4619"/>
              </a:lnSpc>
            </a:pPr>
            <a:r>
              <a:rPr lang="en-US" b="true" sz="3299">
                <a:solidFill>
                  <a:srgbClr val="000000"/>
                </a:solidFill>
                <a:latin typeface="Agrandir Bold"/>
                <a:ea typeface="Agrandir Bold"/>
                <a:cs typeface="Agrandir Bold"/>
                <a:sym typeface="Agrandir Bold"/>
              </a:rPr>
              <a:t>Priority Areas for IVR Automation</a:t>
            </a:r>
          </a:p>
          <a:p>
            <a:pPr algn="l" marL="712457" indent="-356229" lvl="1">
              <a:lnSpc>
                <a:spcPts val="4619"/>
              </a:lnSpc>
              <a:buFont typeface="Arial"/>
              <a:buChar char="•"/>
            </a:pPr>
            <a:r>
              <a:rPr lang="en-US" sz="3299">
                <a:solidFill>
                  <a:srgbClr val="000000"/>
                </a:solidFill>
                <a:latin typeface="Agrandir"/>
                <a:ea typeface="Agrandir"/>
                <a:cs typeface="Agrandir"/>
                <a:sym typeface="Agrandir"/>
              </a:rPr>
              <a:t>Focus on high-volume, low-complexity calls:</a:t>
            </a:r>
          </a:p>
          <a:p>
            <a:pPr algn="l" marL="712457" indent="-356229" lvl="1">
              <a:lnSpc>
                <a:spcPts val="4619"/>
              </a:lnSpc>
              <a:buFont typeface="Arial"/>
              <a:buChar char="•"/>
            </a:pPr>
            <a:r>
              <a:rPr lang="en-US" sz="3299">
                <a:solidFill>
                  <a:srgbClr val="000000"/>
                </a:solidFill>
                <a:latin typeface="Agrandir"/>
                <a:ea typeface="Agrandir"/>
                <a:cs typeface="Agrandir"/>
                <a:sym typeface="Agrandir"/>
              </a:rPr>
              <a:t>Voluntary Changes</a:t>
            </a:r>
          </a:p>
          <a:p>
            <a:pPr algn="l" marL="712457" indent="-356229" lvl="1">
              <a:lnSpc>
                <a:spcPts val="4619"/>
              </a:lnSpc>
              <a:buFont typeface="Arial"/>
              <a:buChar char="•"/>
            </a:pPr>
            <a:r>
              <a:rPr lang="en-US" sz="3299">
                <a:solidFill>
                  <a:srgbClr val="000000"/>
                </a:solidFill>
                <a:latin typeface="Agrandir"/>
                <a:ea typeface="Agrandir"/>
                <a:cs typeface="Agrandir"/>
                <a:sym typeface="Agrandir"/>
              </a:rPr>
              <a:t>Seating arrangements</a:t>
            </a:r>
          </a:p>
          <a:p>
            <a:pPr algn="l" marL="712457" indent="-356229" lvl="1">
              <a:lnSpc>
                <a:spcPts val="4619"/>
              </a:lnSpc>
              <a:buFont typeface="Arial"/>
              <a:buChar char="•"/>
            </a:pPr>
            <a:r>
              <a:rPr lang="en-US" sz="3299">
                <a:solidFill>
                  <a:srgbClr val="000000"/>
                </a:solidFill>
                <a:latin typeface="Agrandir"/>
                <a:ea typeface="Agrandir"/>
                <a:cs typeface="Agrandir"/>
                <a:sym typeface="Agrandir"/>
              </a:rPr>
              <a:t>Basic IRROPS updates</a:t>
            </a:r>
          </a:p>
          <a:p>
            <a:pPr algn="l" marL="712457" indent="-356229" lvl="1">
              <a:lnSpc>
                <a:spcPts val="4619"/>
              </a:lnSpc>
              <a:buFont typeface="Arial"/>
              <a:buChar char="•"/>
            </a:pPr>
            <a:r>
              <a:rPr lang="en-US" sz="3299">
                <a:solidFill>
                  <a:srgbClr val="000000"/>
                </a:solidFill>
                <a:latin typeface="Agrandir"/>
                <a:ea typeface="Agrandir"/>
                <a:cs typeface="Agrandir"/>
                <a:sym typeface="Agrandir"/>
              </a:rPr>
              <a:t>Mileage Plus basic inquiries</a:t>
            </a:r>
          </a:p>
          <a:p>
            <a:pPr algn="l">
              <a:lnSpc>
                <a:spcPts val="4619"/>
              </a:lnSpc>
            </a:pPr>
          </a:p>
          <a:p>
            <a:pPr algn="l">
              <a:lnSpc>
                <a:spcPts val="4619"/>
              </a:lnSpc>
            </a:pPr>
            <a:r>
              <a:rPr lang="en-US" b="true" sz="3299">
                <a:solidFill>
                  <a:srgbClr val="000000"/>
                </a:solidFill>
                <a:latin typeface="Agrandir Bold"/>
                <a:ea typeface="Agrandir Bold"/>
                <a:cs typeface="Agrandir Bold"/>
                <a:sym typeface="Agrandir Bold"/>
              </a:rPr>
              <a:t>Specific IVR Improvements</a:t>
            </a:r>
          </a:p>
          <a:p>
            <a:pPr algn="l" marL="712457" indent="-356229" lvl="1">
              <a:lnSpc>
                <a:spcPts val="4619"/>
              </a:lnSpc>
              <a:buFont typeface="Arial"/>
              <a:buChar char="•"/>
            </a:pPr>
            <a:r>
              <a:rPr lang="en-US" sz="3299">
                <a:solidFill>
                  <a:srgbClr val="000000"/>
                </a:solidFill>
                <a:latin typeface="Agrandir"/>
                <a:ea typeface="Agrandir"/>
                <a:cs typeface="Agrandir"/>
                <a:sym typeface="Agrandir"/>
              </a:rPr>
              <a:t>Implement intelligent routing based on elite status</a:t>
            </a:r>
          </a:p>
          <a:p>
            <a:pPr algn="l" marL="712457" indent="-356229" lvl="1">
              <a:lnSpc>
                <a:spcPts val="4619"/>
              </a:lnSpc>
              <a:buFont typeface="Arial"/>
              <a:buChar char="•"/>
            </a:pPr>
            <a:r>
              <a:rPr lang="en-US" sz="3299">
                <a:solidFill>
                  <a:srgbClr val="000000"/>
                </a:solidFill>
                <a:latin typeface="Agrandir"/>
                <a:ea typeface="Agrandir"/>
                <a:cs typeface="Agrandir"/>
                <a:sym typeface="Agrandir"/>
              </a:rPr>
              <a:t>Add self-service options for top reasons:</a:t>
            </a:r>
          </a:p>
          <a:p>
            <a:pPr algn="l" marL="712457" indent="-356229" lvl="1">
              <a:lnSpc>
                <a:spcPts val="4619"/>
              </a:lnSpc>
              <a:buFont typeface="Arial"/>
              <a:buChar char="•"/>
            </a:pPr>
            <a:r>
              <a:rPr lang="en-US" sz="3299">
                <a:solidFill>
                  <a:srgbClr val="000000"/>
                </a:solidFill>
                <a:latin typeface="Agrandir"/>
                <a:ea typeface="Agrandir"/>
                <a:cs typeface="Agrandir"/>
                <a:sym typeface="Agrandir"/>
              </a:rPr>
              <a:t>Seat selection/changes</a:t>
            </a:r>
          </a:p>
          <a:p>
            <a:pPr algn="l" marL="712457" indent="-356229" lvl="1">
              <a:lnSpc>
                <a:spcPts val="4619"/>
              </a:lnSpc>
              <a:buFont typeface="Arial"/>
              <a:buChar char="•"/>
            </a:pPr>
            <a:r>
              <a:rPr lang="en-US" sz="3299">
                <a:solidFill>
                  <a:srgbClr val="000000"/>
                </a:solidFill>
                <a:latin typeface="Agrandir"/>
                <a:ea typeface="Agrandir"/>
                <a:cs typeface="Agrandir"/>
                <a:sym typeface="Agrandir"/>
              </a:rPr>
              <a:t>Basic flight changes</a:t>
            </a:r>
          </a:p>
          <a:p>
            <a:pPr algn="l" marL="712457" indent="-356229" lvl="1">
              <a:lnSpc>
                <a:spcPts val="4619"/>
              </a:lnSpc>
              <a:buFont typeface="Arial"/>
              <a:buChar char="•"/>
            </a:pPr>
            <a:r>
              <a:rPr lang="en-US" sz="3299">
                <a:solidFill>
                  <a:srgbClr val="000000"/>
                </a:solidFill>
                <a:latin typeface="Agrandir"/>
                <a:ea typeface="Agrandir"/>
                <a:cs typeface="Agrandir"/>
                <a:sym typeface="Agrandir"/>
              </a:rPr>
              <a:t>Status updates during IRROPS</a:t>
            </a:r>
          </a:p>
          <a:p>
            <a:pPr algn="l" marL="712457" indent="-356229" lvl="1">
              <a:lnSpc>
                <a:spcPts val="4619"/>
              </a:lnSpc>
              <a:buFont typeface="Arial"/>
              <a:buChar char="•"/>
            </a:pPr>
            <a:r>
              <a:rPr lang="en-US" sz="3299">
                <a:solidFill>
                  <a:srgbClr val="000000"/>
                </a:solidFill>
                <a:latin typeface="Agrandir"/>
                <a:ea typeface="Agrandir"/>
                <a:cs typeface="Agrandir"/>
                <a:sym typeface="Agrandir"/>
              </a:rPr>
              <a:t>Mileage balance checks</a:t>
            </a:r>
          </a:p>
          <a:p>
            <a:pPr algn="l">
              <a:lnSpc>
                <a:spcPts val="5599"/>
              </a:lnSpc>
            </a:pPr>
          </a:p>
          <a:p>
            <a:pPr algn="l">
              <a:lnSpc>
                <a:spcPts val="461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028700" y="147647"/>
            <a:ext cx="16230600" cy="9793329"/>
          </a:xfrm>
          <a:prstGeom prst="rect">
            <a:avLst/>
          </a:prstGeom>
        </p:spPr>
        <p:txBody>
          <a:bodyPr anchor="t" rtlCol="false" tIns="0" lIns="0" bIns="0" rIns="0">
            <a:spAutoFit/>
          </a:bodyPr>
          <a:lstStyle/>
          <a:p>
            <a:pPr algn="l">
              <a:lnSpc>
                <a:spcPts val="5160"/>
              </a:lnSpc>
              <a:spcBef>
                <a:spcPct val="0"/>
              </a:spcBef>
            </a:pPr>
            <a:r>
              <a:rPr lang="en-US" b="true" sz="3685">
                <a:solidFill>
                  <a:srgbClr val="000000"/>
                </a:solidFill>
                <a:latin typeface="Agrandir Bold"/>
                <a:ea typeface="Agrandir Bold"/>
                <a:cs typeface="Agrandir Bold"/>
                <a:sym typeface="Agrandir Bold"/>
              </a:rPr>
              <a:t>Agent T</a:t>
            </a:r>
            <a:r>
              <a:rPr lang="en-US" b="true" sz="3685">
                <a:solidFill>
                  <a:srgbClr val="000000"/>
                </a:solidFill>
                <a:latin typeface="Agrandir Bold"/>
                <a:ea typeface="Agrandir Bold"/>
                <a:cs typeface="Agrandir Bold"/>
                <a:sym typeface="Agrandir Bold"/>
              </a:rPr>
              <a:t>raining and Support</a:t>
            </a:r>
          </a:p>
          <a:p>
            <a:pPr algn="l">
              <a:lnSpc>
                <a:spcPts val="5160"/>
              </a:lnSpc>
              <a:spcBef>
                <a:spcPct val="0"/>
              </a:spcBef>
            </a:pPr>
            <a:r>
              <a:rPr lang="en-US" b="true" sz="3685">
                <a:solidFill>
                  <a:srgbClr val="000000"/>
                </a:solidFill>
                <a:latin typeface="Agrandir Bold"/>
                <a:ea typeface="Agrandir Bold"/>
                <a:cs typeface="Agrandir Bold"/>
                <a:sym typeface="Agrandir Bold"/>
              </a:rPr>
              <a:t>Targeted Training Programs</a:t>
            </a:r>
          </a:p>
          <a:p>
            <a:pPr algn="l" marL="795779" indent="-397889" lvl="1">
              <a:lnSpc>
                <a:spcPts val="5160"/>
              </a:lnSpc>
              <a:spcBef>
                <a:spcPct val="0"/>
              </a:spcBef>
              <a:buAutoNum type="arabicPeriod" startAt="1"/>
            </a:pPr>
            <a:r>
              <a:rPr lang="en-US" sz="3685">
                <a:solidFill>
                  <a:srgbClr val="000000"/>
                </a:solidFill>
                <a:latin typeface="Agrandir"/>
                <a:ea typeface="Agrandir"/>
                <a:cs typeface="Agrandir"/>
                <a:sym typeface="Agrandir"/>
              </a:rPr>
              <a:t>Focus on high-AHT areas:</a:t>
            </a:r>
          </a:p>
          <a:p>
            <a:pPr algn="l" marL="1591558" indent="-530519" lvl="2">
              <a:lnSpc>
                <a:spcPts val="5160"/>
              </a:lnSpc>
              <a:spcBef>
                <a:spcPct val="0"/>
              </a:spcBef>
              <a:buFont typeface="Arial"/>
              <a:buChar char="⚬"/>
            </a:pPr>
            <a:r>
              <a:rPr lang="en-US" sz="3685">
                <a:solidFill>
                  <a:srgbClr val="000000"/>
                </a:solidFill>
                <a:latin typeface="Agrandir"/>
                <a:ea typeface="Agrandir"/>
                <a:cs typeface="Agrandir"/>
                <a:sym typeface="Agrandir"/>
              </a:rPr>
              <a:t>Checkout processes</a:t>
            </a:r>
          </a:p>
          <a:p>
            <a:pPr algn="l" marL="1591558" indent="-530519" lvl="2">
              <a:lnSpc>
                <a:spcPts val="5160"/>
              </a:lnSpc>
              <a:spcBef>
                <a:spcPct val="0"/>
              </a:spcBef>
              <a:buFont typeface="Arial"/>
              <a:buChar char="⚬"/>
            </a:pPr>
            <a:r>
              <a:rPr lang="en-US" sz="3685">
                <a:solidFill>
                  <a:srgbClr val="000000"/>
                </a:solidFill>
                <a:latin typeface="Agrandir"/>
                <a:ea typeface="Agrandir"/>
                <a:cs typeface="Agrandir"/>
                <a:sym typeface="Agrandir"/>
              </a:rPr>
              <a:t>Mileage Plus complex issues</a:t>
            </a:r>
          </a:p>
          <a:p>
            <a:pPr algn="l" marL="1591558" indent="-530519" lvl="2">
              <a:lnSpc>
                <a:spcPts val="5160"/>
              </a:lnSpc>
              <a:spcBef>
                <a:spcPct val="0"/>
              </a:spcBef>
              <a:buFont typeface="Arial"/>
              <a:buChar char="⚬"/>
            </a:pPr>
            <a:r>
              <a:rPr lang="en-US" sz="3685">
                <a:solidFill>
                  <a:srgbClr val="000000"/>
                </a:solidFill>
                <a:latin typeface="Agrandir"/>
                <a:ea typeface="Agrandir"/>
                <a:cs typeface="Agrandir"/>
                <a:sym typeface="Agrandir"/>
              </a:rPr>
              <a:t>Post-flight resolution</a:t>
            </a:r>
          </a:p>
          <a:p>
            <a:pPr algn="l" marL="795779" indent="-397889" lvl="1">
              <a:lnSpc>
                <a:spcPts val="5160"/>
              </a:lnSpc>
              <a:spcBef>
                <a:spcPct val="0"/>
              </a:spcBef>
              <a:buAutoNum type="arabicPeriod" startAt="1"/>
            </a:pPr>
            <a:r>
              <a:rPr lang="en-US" sz="3685">
                <a:solidFill>
                  <a:srgbClr val="000000"/>
                </a:solidFill>
                <a:latin typeface="Agrandir"/>
                <a:ea typeface="Agrandir"/>
                <a:cs typeface="Agrandir"/>
                <a:sym typeface="Agrandir"/>
              </a:rPr>
              <a:t>Develop specialized teams for:</a:t>
            </a:r>
          </a:p>
          <a:p>
            <a:pPr algn="l" marL="1591558" indent="-530519" lvl="2">
              <a:lnSpc>
                <a:spcPts val="5160"/>
              </a:lnSpc>
              <a:spcBef>
                <a:spcPct val="0"/>
              </a:spcBef>
              <a:buFont typeface="Arial"/>
              <a:buChar char="⚬"/>
            </a:pPr>
            <a:r>
              <a:rPr lang="en-US" sz="3685">
                <a:solidFill>
                  <a:srgbClr val="000000"/>
                </a:solidFill>
                <a:latin typeface="Agrandir"/>
                <a:ea typeface="Agrandir"/>
                <a:cs typeface="Agrandir"/>
                <a:sym typeface="Agrandir"/>
              </a:rPr>
              <a:t>Complex IRROPS handling</a:t>
            </a:r>
          </a:p>
          <a:p>
            <a:pPr algn="l" marL="1591558" indent="-530519" lvl="2">
              <a:lnSpc>
                <a:spcPts val="5160"/>
              </a:lnSpc>
              <a:spcBef>
                <a:spcPct val="0"/>
              </a:spcBef>
              <a:buFont typeface="Arial"/>
              <a:buChar char="⚬"/>
            </a:pPr>
            <a:r>
              <a:rPr lang="en-US" sz="3685">
                <a:solidFill>
                  <a:srgbClr val="000000"/>
                </a:solidFill>
                <a:latin typeface="Agrandir"/>
                <a:ea typeface="Agrandir"/>
                <a:cs typeface="Agrandir"/>
                <a:sym typeface="Agrandir"/>
              </a:rPr>
              <a:t>Elite member services</a:t>
            </a:r>
          </a:p>
          <a:p>
            <a:pPr algn="l" marL="1591558" indent="-530519" lvl="2">
              <a:lnSpc>
                <a:spcPts val="5160"/>
              </a:lnSpc>
              <a:spcBef>
                <a:spcPct val="0"/>
              </a:spcBef>
              <a:buFont typeface="Arial"/>
              <a:buChar char="⚬"/>
            </a:pPr>
            <a:r>
              <a:rPr lang="en-US" sz="3685">
                <a:solidFill>
                  <a:srgbClr val="000000"/>
                </a:solidFill>
                <a:latin typeface="Agrandir"/>
                <a:ea typeface="Agrandir"/>
                <a:cs typeface="Agrandir"/>
                <a:sym typeface="Agrandir"/>
              </a:rPr>
              <a:t>Voluntary changes</a:t>
            </a:r>
          </a:p>
          <a:p>
            <a:pPr algn="l">
              <a:lnSpc>
                <a:spcPts val="5160"/>
              </a:lnSpc>
              <a:spcBef>
                <a:spcPct val="0"/>
              </a:spcBef>
            </a:pPr>
            <a:r>
              <a:rPr lang="en-US" b="true" sz="3685">
                <a:solidFill>
                  <a:srgbClr val="000000"/>
                </a:solidFill>
                <a:latin typeface="Agrandir Bold"/>
                <a:ea typeface="Agrandir Bold"/>
                <a:cs typeface="Agrandir Bold"/>
                <a:sym typeface="Agrandir Bold"/>
              </a:rPr>
              <a:t>Process Optimization</a:t>
            </a:r>
          </a:p>
          <a:p>
            <a:pPr algn="l" marL="795779" indent="-397889" lvl="1">
              <a:lnSpc>
                <a:spcPts val="5160"/>
              </a:lnSpc>
              <a:spcBef>
                <a:spcPct val="0"/>
              </a:spcBef>
              <a:buAutoNum type="arabicPeriod" startAt="1"/>
            </a:pPr>
            <a:r>
              <a:rPr lang="en-US" sz="3685">
                <a:solidFill>
                  <a:srgbClr val="000000"/>
                </a:solidFill>
                <a:latin typeface="Agrandir"/>
                <a:ea typeface="Agrandir"/>
                <a:cs typeface="Agrandir"/>
                <a:sym typeface="Agrandir"/>
              </a:rPr>
              <a:t>Create standardized scripts for common scenarios</a:t>
            </a:r>
          </a:p>
          <a:p>
            <a:pPr algn="l" marL="795779" indent="-397889" lvl="1">
              <a:lnSpc>
                <a:spcPts val="5160"/>
              </a:lnSpc>
              <a:spcBef>
                <a:spcPct val="0"/>
              </a:spcBef>
              <a:buAutoNum type="arabicPeriod" startAt="1"/>
            </a:pPr>
            <a:r>
              <a:rPr lang="en-US" sz="3685">
                <a:solidFill>
                  <a:srgbClr val="000000"/>
                </a:solidFill>
                <a:latin typeface="Agrandir"/>
                <a:ea typeface="Agrandir"/>
                <a:cs typeface="Agrandir"/>
                <a:sym typeface="Agrandir"/>
              </a:rPr>
              <a:t>Implement real-time assistance tools</a:t>
            </a:r>
          </a:p>
          <a:p>
            <a:pPr algn="l" marL="795779" indent="-397889" lvl="1">
              <a:lnSpc>
                <a:spcPts val="5160"/>
              </a:lnSpc>
              <a:spcBef>
                <a:spcPct val="0"/>
              </a:spcBef>
              <a:buAutoNum type="arabicPeriod" startAt="1"/>
            </a:pPr>
            <a:r>
              <a:rPr lang="en-US" sz="3685">
                <a:solidFill>
                  <a:srgbClr val="000000"/>
                </a:solidFill>
                <a:latin typeface="Agrandir"/>
                <a:ea typeface="Agrandir"/>
                <a:cs typeface="Agrandir"/>
                <a:sym typeface="Agrandir"/>
              </a:rPr>
              <a:t>Develop better knowledge management systems</a:t>
            </a:r>
          </a:p>
          <a:p>
            <a:pPr algn="l">
              <a:lnSpc>
                <a:spcPts val="516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743398" y="199373"/>
            <a:ext cx="14341139" cy="9807882"/>
          </a:xfrm>
          <a:prstGeom prst="rect">
            <a:avLst/>
          </a:prstGeom>
        </p:spPr>
        <p:txBody>
          <a:bodyPr anchor="t" rtlCol="false" tIns="0" lIns="0" bIns="0" rIns="0">
            <a:spAutoFit/>
          </a:bodyPr>
          <a:lstStyle/>
          <a:p>
            <a:pPr algn="just">
              <a:lnSpc>
                <a:spcPts val="5486"/>
              </a:lnSpc>
              <a:spcBef>
                <a:spcPct val="0"/>
              </a:spcBef>
            </a:pPr>
            <a:r>
              <a:rPr lang="en-US" b="true" sz="3919">
                <a:solidFill>
                  <a:srgbClr val="000000"/>
                </a:solidFill>
                <a:latin typeface="Agrandir Bold"/>
                <a:ea typeface="Agrandir Bold"/>
                <a:cs typeface="Agrandir Bold"/>
                <a:sym typeface="Agrandir Bold"/>
              </a:rPr>
              <a:t>Res</a:t>
            </a:r>
            <a:r>
              <a:rPr lang="en-US" b="true" sz="3919">
                <a:solidFill>
                  <a:srgbClr val="000000"/>
                </a:solidFill>
                <a:latin typeface="Agrandir Bold"/>
                <a:ea typeface="Agrandir Bold"/>
                <a:cs typeface="Agrandir Bold"/>
                <a:sym typeface="Agrandir Bold"/>
              </a:rPr>
              <a:t>ource Allocation Strategy</a:t>
            </a:r>
          </a:p>
          <a:p>
            <a:pPr algn="just">
              <a:lnSpc>
                <a:spcPts val="5486"/>
              </a:lnSpc>
              <a:spcBef>
                <a:spcPct val="0"/>
              </a:spcBef>
            </a:pPr>
          </a:p>
          <a:p>
            <a:pPr algn="just">
              <a:lnSpc>
                <a:spcPts val="5486"/>
              </a:lnSpc>
              <a:spcBef>
                <a:spcPct val="0"/>
              </a:spcBef>
            </a:pPr>
            <a:r>
              <a:rPr lang="en-US" b="true" sz="3919">
                <a:solidFill>
                  <a:srgbClr val="000000"/>
                </a:solidFill>
                <a:latin typeface="Agrandir Bold"/>
                <a:ea typeface="Agrandir Bold"/>
                <a:cs typeface="Agrandir Bold"/>
                <a:sym typeface="Agrandir Bold"/>
              </a:rPr>
              <a:t>Peak Hours Management</a:t>
            </a:r>
          </a:p>
          <a:p>
            <a:pPr algn="just" marL="846136" indent="-423068" lvl="1">
              <a:lnSpc>
                <a:spcPts val="5486"/>
              </a:lnSpc>
              <a:spcBef>
                <a:spcPct val="0"/>
              </a:spcBef>
              <a:buAutoNum type="arabicPeriod" startAt="1"/>
            </a:pPr>
            <a:r>
              <a:rPr lang="en-US" sz="3919">
                <a:solidFill>
                  <a:srgbClr val="000000"/>
                </a:solidFill>
                <a:latin typeface="Agrandir"/>
                <a:ea typeface="Agrandir"/>
                <a:cs typeface="Agrandir"/>
                <a:sym typeface="Agrandir"/>
              </a:rPr>
              <a:t>Increase staffing during peak periods for:</a:t>
            </a:r>
          </a:p>
          <a:p>
            <a:pPr algn="just" marL="1692271" indent="-564090" lvl="2">
              <a:lnSpc>
                <a:spcPts val="5486"/>
              </a:lnSpc>
              <a:spcBef>
                <a:spcPct val="0"/>
              </a:spcBef>
              <a:buFont typeface="Arial"/>
              <a:buChar char="⚬"/>
            </a:pPr>
            <a:r>
              <a:rPr lang="en-US" sz="3919">
                <a:solidFill>
                  <a:srgbClr val="000000"/>
                </a:solidFill>
                <a:latin typeface="Agrandir"/>
                <a:ea typeface="Agrandir"/>
                <a:cs typeface="Agrandir"/>
                <a:sym typeface="Agrandir"/>
              </a:rPr>
              <a:t>IRROPS handling</a:t>
            </a:r>
          </a:p>
          <a:p>
            <a:pPr algn="just" marL="1692271" indent="-564090" lvl="2">
              <a:lnSpc>
                <a:spcPts val="5486"/>
              </a:lnSpc>
              <a:spcBef>
                <a:spcPct val="0"/>
              </a:spcBef>
              <a:buFont typeface="Arial"/>
              <a:buChar char="⚬"/>
            </a:pPr>
            <a:r>
              <a:rPr lang="en-US" sz="3919">
                <a:solidFill>
                  <a:srgbClr val="000000"/>
                </a:solidFill>
                <a:latin typeface="Agrandir"/>
                <a:ea typeface="Agrandir"/>
                <a:cs typeface="Agrandir"/>
                <a:sym typeface="Agrandir"/>
              </a:rPr>
              <a:t>Voluntary changes</a:t>
            </a:r>
          </a:p>
          <a:p>
            <a:pPr algn="just" marL="1692271" indent="-564090" lvl="2">
              <a:lnSpc>
                <a:spcPts val="5486"/>
              </a:lnSpc>
              <a:spcBef>
                <a:spcPct val="0"/>
              </a:spcBef>
              <a:buFont typeface="Arial"/>
              <a:buChar char="⚬"/>
            </a:pPr>
            <a:r>
              <a:rPr lang="en-US" sz="3919">
                <a:solidFill>
                  <a:srgbClr val="000000"/>
                </a:solidFill>
                <a:latin typeface="Agrandir"/>
                <a:ea typeface="Agrandir"/>
                <a:cs typeface="Agrandir"/>
                <a:sym typeface="Agrandir"/>
              </a:rPr>
              <a:t>Seating issues</a:t>
            </a:r>
          </a:p>
          <a:p>
            <a:pPr algn="just" marL="846136" indent="-423068" lvl="1">
              <a:lnSpc>
                <a:spcPts val="5486"/>
              </a:lnSpc>
              <a:spcBef>
                <a:spcPct val="0"/>
              </a:spcBef>
              <a:buAutoNum type="arabicPeriod" startAt="1"/>
            </a:pPr>
            <a:r>
              <a:rPr lang="en-US" sz="3919">
                <a:solidFill>
                  <a:srgbClr val="000000"/>
                </a:solidFill>
                <a:latin typeface="Agrandir"/>
                <a:ea typeface="Agrandir"/>
                <a:cs typeface="Agrandir"/>
                <a:sym typeface="Agrandir"/>
              </a:rPr>
              <a:t>Implement flexible scheduling based on historical patterns</a:t>
            </a:r>
          </a:p>
          <a:p>
            <a:pPr algn="just">
              <a:lnSpc>
                <a:spcPts val="5486"/>
              </a:lnSpc>
              <a:spcBef>
                <a:spcPct val="0"/>
              </a:spcBef>
            </a:pPr>
          </a:p>
          <a:p>
            <a:pPr algn="just">
              <a:lnSpc>
                <a:spcPts val="5486"/>
              </a:lnSpc>
              <a:spcBef>
                <a:spcPct val="0"/>
              </a:spcBef>
            </a:pPr>
            <a:r>
              <a:rPr lang="en-US" b="true" sz="3919">
                <a:solidFill>
                  <a:srgbClr val="000000"/>
                </a:solidFill>
                <a:latin typeface="Agrandir Bold"/>
                <a:ea typeface="Agrandir Bold"/>
                <a:cs typeface="Agrandir Bold"/>
                <a:sym typeface="Agrandir Bold"/>
              </a:rPr>
              <a:t>Elite Member Service</a:t>
            </a:r>
          </a:p>
          <a:p>
            <a:pPr algn="just" marL="846136" indent="-423068" lvl="1">
              <a:lnSpc>
                <a:spcPts val="5486"/>
              </a:lnSpc>
              <a:spcBef>
                <a:spcPct val="0"/>
              </a:spcBef>
              <a:buAutoNum type="arabicPeriod" startAt="1"/>
            </a:pPr>
            <a:r>
              <a:rPr lang="en-US" sz="3919">
                <a:solidFill>
                  <a:srgbClr val="000000"/>
                </a:solidFill>
                <a:latin typeface="Agrandir"/>
                <a:ea typeface="Agrandir"/>
                <a:cs typeface="Agrandir"/>
                <a:sym typeface="Agrandir"/>
              </a:rPr>
              <a:t>Dedicated elite member service lines</a:t>
            </a:r>
          </a:p>
          <a:p>
            <a:pPr algn="just" marL="846136" indent="-423068" lvl="1">
              <a:lnSpc>
                <a:spcPts val="5486"/>
              </a:lnSpc>
              <a:spcBef>
                <a:spcPct val="0"/>
              </a:spcBef>
              <a:buAutoNum type="arabicPeriod" startAt="1"/>
            </a:pPr>
            <a:r>
              <a:rPr lang="en-US" sz="3919">
                <a:solidFill>
                  <a:srgbClr val="000000"/>
                </a:solidFill>
                <a:latin typeface="Agrandir"/>
                <a:ea typeface="Agrandir"/>
                <a:cs typeface="Agrandir"/>
                <a:sym typeface="Agrandir"/>
              </a:rPr>
              <a:t>Special handling protocols for higher-tier members</a:t>
            </a:r>
          </a:p>
          <a:p>
            <a:pPr algn="just" marL="846136" indent="-423068" lvl="1">
              <a:lnSpc>
                <a:spcPts val="5486"/>
              </a:lnSpc>
              <a:spcBef>
                <a:spcPct val="0"/>
              </a:spcBef>
              <a:buAutoNum type="arabicPeriod" startAt="1"/>
            </a:pPr>
            <a:r>
              <a:rPr lang="en-US" sz="3919">
                <a:solidFill>
                  <a:srgbClr val="000000"/>
                </a:solidFill>
                <a:latin typeface="Agrandir"/>
                <a:ea typeface="Agrandir"/>
                <a:cs typeface="Agrandir"/>
                <a:sym typeface="Agrandir"/>
              </a:rPr>
              <a:t>Enhanced self-service options for elite members</a:t>
            </a:r>
          </a:p>
          <a:p>
            <a:pPr algn="just">
              <a:lnSpc>
                <a:spcPts val="5486"/>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439196" y="827858"/>
            <a:ext cx="13848821" cy="8430442"/>
          </a:xfrm>
          <a:prstGeom prst="rect">
            <a:avLst/>
          </a:prstGeom>
        </p:spPr>
        <p:txBody>
          <a:bodyPr anchor="t" rtlCol="false" tIns="0" lIns="0" bIns="0" rIns="0">
            <a:spAutoFit/>
          </a:bodyPr>
          <a:lstStyle/>
          <a:p>
            <a:pPr algn="just">
              <a:lnSpc>
                <a:spcPts val="3303"/>
              </a:lnSpc>
            </a:pPr>
            <a:r>
              <a:rPr lang="en-US" sz="2359" b="true">
                <a:solidFill>
                  <a:srgbClr val="000000"/>
                </a:solidFill>
                <a:latin typeface="Agrandir Bold"/>
                <a:ea typeface="Agrandir Bold"/>
                <a:cs typeface="Agrandir Bold"/>
                <a:sym typeface="Agrandir Bold"/>
              </a:rPr>
              <a:t>Expected Impact</a:t>
            </a:r>
          </a:p>
          <a:p>
            <a:pPr algn="just" marL="509484" indent="-254742" lvl="1">
              <a:lnSpc>
                <a:spcPts val="3303"/>
              </a:lnSpc>
              <a:buFont typeface="Arial"/>
              <a:buChar char="•"/>
            </a:pPr>
            <a:r>
              <a:rPr lang="en-US" sz="2359">
                <a:solidFill>
                  <a:srgbClr val="000000"/>
                </a:solidFill>
                <a:latin typeface="Agrandir"/>
                <a:ea typeface="Agrandir"/>
                <a:cs typeface="Agrandir"/>
                <a:sym typeface="Agrandir"/>
              </a:rPr>
              <a:t>15-20% reduction in AHT for high-volume call reasons</a:t>
            </a:r>
          </a:p>
          <a:p>
            <a:pPr algn="just" marL="509484" indent="-254742" lvl="1">
              <a:lnSpc>
                <a:spcPts val="3303"/>
              </a:lnSpc>
              <a:buFont typeface="Arial"/>
              <a:buChar char="•"/>
            </a:pPr>
            <a:r>
              <a:rPr lang="en-US" sz="2359">
                <a:solidFill>
                  <a:srgbClr val="000000"/>
                </a:solidFill>
                <a:latin typeface="Agrandir"/>
                <a:ea typeface="Agrandir"/>
                <a:cs typeface="Agrandir"/>
                <a:sym typeface="Agrandir"/>
              </a:rPr>
              <a:t>25-30% reduction in AST during peak hours</a:t>
            </a:r>
          </a:p>
          <a:p>
            <a:pPr algn="just" marL="509484" indent="-254742" lvl="1">
              <a:lnSpc>
                <a:spcPts val="3303"/>
              </a:lnSpc>
              <a:buFont typeface="Arial"/>
              <a:buChar char="•"/>
            </a:pPr>
            <a:r>
              <a:rPr lang="en-US" sz="2359">
                <a:solidFill>
                  <a:srgbClr val="000000"/>
                </a:solidFill>
                <a:latin typeface="Agrandir"/>
                <a:ea typeface="Agrandir"/>
                <a:cs typeface="Agrandir"/>
                <a:sym typeface="Agrandir"/>
              </a:rPr>
              <a:t>40% increase in first-call resolution rate</a:t>
            </a:r>
          </a:p>
          <a:p>
            <a:pPr algn="just" marL="509484" indent="-254742" lvl="1">
              <a:lnSpc>
                <a:spcPts val="3303"/>
              </a:lnSpc>
              <a:buFont typeface="Arial"/>
              <a:buChar char="•"/>
            </a:pPr>
            <a:r>
              <a:rPr lang="en-US" sz="2359">
                <a:solidFill>
                  <a:srgbClr val="000000"/>
                </a:solidFill>
                <a:latin typeface="Agrandir"/>
                <a:ea typeface="Agrandir"/>
                <a:cs typeface="Agrandir"/>
                <a:sym typeface="Agrandir"/>
              </a:rPr>
              <a:t>Improved customer satisfaction scores</a:t>
            </a:r>
          </a:p>
          <a:p>
            <a:pPr algn="just" marL="509484" indent="-254742" lvl="1">
              <a:lnSpc>
                <a:spcPts val="3303"/>
              </a:lnSpc>
              <a:buFont typeface="Arial"/>
              <a:buChar char="•"/>
            </a:pPr>
            <a:r>
              <a:rPr lang="en-US" sz="2359">
                <a:solidFill>
                  <a:srgbClr val="000000"/>
                </a:solidFill>
                <a:latin typeface="Agrandir"/>
                <a:ea typeface="Agrandir"/>
                <a:cs typeface="Agrandir"/>
                <a:sym typeface="Agrandir"/>
              </a:rPr>
              <a:t>Better resource utilization</a:t>
            </a:r>
          </a:p>
          <a:p>
            <a:pPr algn="just">
              <a:lnSpc>
                <a:spcPts val="3303"/>
              </a:lnSpc>
            </a:pPr>
            <a:r>
              <a:rPr lang="en-US" sz="2359" b="true">
                <a:solidFill>
                  <a:srgbClr val="000000"/>
                </a:solidFill>
                <a:latin typeface="Agrandir Bold"/>
                <a:ea typeface="Agrandir Bold"/>
                <a:cs typeface="Agrandir Bold"/>
                <a:sym typeface="Agrandir Bold"/>
              </a:rPr>
              <a:t>Implementation Timeline</a:t>
            </a:r>
          </a:p>
          <a:p>
            <a:pPr algn="just" marL="509484" indent="-254742" lvl="1">
              <a:lnSpc>
                <a:spcPts val="3303"/>
              </a:lnSpc>
              <a:buAutoNum type="arabicPeriod" startAt="1"/>
            </a:pPr>
            <a:r>
              <a:rPr lang="en-US" b="true" sz="2359">
                <a:solidFill>
                  <a:srgbClr val="000000"/>
                </a:solidFill>
                <a:latin typeface="Agrandir Bold"/>
                <a:ea typeface="Agrandir Bold"/>
                <a:cs typeface="Agrandir Bold"/>
                <a:sym typeface="Agrandir Bold"/>
              </a:rPr>
              <a:t>Immediate (0-30 days):</a:t>
            </a:r>
          </a:p>
          <a:p>
            <a:pPr algn="just" marL="1018967" indent="-339656" lvl="2">
              <a:lnSpc>
                <a:spcPts val="3303"/>
              </a:lnSpc>
              <a:spcBef>
                <a:spcPct val="0"/>
              </a:spcBef>
              <a:buFont typeface="Arial"/>
              <a:buChar char="⚬"/>
            </a:pPr>
            <a:r>
              <a:rPr lang="en-US" sz="2359">
                <a:solidFill>
                  <a:srgbClr val="000000"/>
                </a:solidFill>
                <a:latin typeface="Agrandir"/>
                <a:ea typeface="Agrandir"/>
                <a:cs typeface="Agrandir"/>
                <a:sym typeface="Agrandir"/>
              </a:rPr>
              <a:t>Enhanced IVR r</a:t>
            </a:r>
            <a:r>
              <a:rPr lang="en-US" sz="2359">
                <a:solidFill>
                  <a:srgbClr val="000000"/>
                </a:solidFill>
                <a:latin typeface="Agrandir"/>
                <a:ea typeface="Agrandir"/>
                <a:cs typeface="Agrandir"/>
                <a:sym typeface="Agrandir"/>
              </a:rPr>
              <a:t>outing</a:t>
            </a:r>
          </a:p>
          <a:p>
            <a:pPr algn="just" marL="1018967" indent="-339656" lvl="2">
              <a:lnSpc>
                <a:spcPts val="3303"/>
              </a:lnSpc>
              <a:spcBef>
                <a:spcPct val="0"/>
              </a:spcBef>
              <a:buFont typeface="Arial"/>
              <a:buChar char="⚬"/>
            </a:pPr>
            <a:r>
              <a:rPr lang="en-US" sz="2359">
                <a:solidFill>
                  <a:srgbClr val="000000"/>
                </a:solidFill>
                <a:latin typeface="Agrandir"/>
                <a:ea typeface="Agrandir"/>
                <a:cs typeface="Agrandir"/>
                <a:sym typeface="Agrandir"/>
              </a:rPr>
              <a:t>Basic agent training programs</a:t>
            </a:r>
          </a:p>
          <a:p>
            <a:pPr algn="just" marL="1018967" indent="-339656" lvl="2">
              <a:lnSpc>
                <a:spcPts val="3303"/>
              </a:lnSpc>
              <a:spcBef>
                <a:spcPct val="0"/>
              </a:spcBef>
              <a:buFont typeface="Arial"/>
              <a:buChar char="⚬"/>
            </a:pPr>
            <a:r>
              <a:rPr lang="en-US" sz="2359">
                <a:solidFill>
                  <a:srgbClr val="000000"/>
                </a:solidFill>
                <a:latin typeface="Agrandir"/>
                <a:ea typeface="Agrandir"/>
                <a:cs typeface="Agrandir"/>
                <a:sym typeface="Agrandir"/>
              </a:rPr>
              <a:t>Peak hour staffing adjustments</a:t>
            </a:r>
          </a:p>
          <a:p>
            <a:pPr algn="just" marL="509484" indent="-254742" lvl="1">
              <a:lnSpc>
                <a:spcPts val="3303"/>
              </a:lnSpc>
              <a:spcBef>
                <a:spcPct val="0"/>
              </a:spcBef>
              <a:buAutoNum type="arabicPeriod" startAt="1"/>
            </a:pPr>
            <a:r>
              <a:rPr lang="en-US" b="true" sz="2359">
                <a:solidFill>
                  <a:srgbClr val="000000"/>
                </a:solidFill>
                <a:latin typeface="Agrandir Bold"/>
                <a:ea typeface="Agrandir Bold"/>
                <a:cs typeface="Agrandir Bold"/>
                <a:sym typeface="Agrandir Bold"/>
              </a:rPr>
              <a:t>Medium-term (30-90 days):</a:t>
            </a:r>
          </a:p>
          <a:p>
            <a:pPr algn="just" marL="1018967" indent="-339656" lvl="2">
              <a:lnSpc>
                <a:spcPts val="3303"/>
              </a:lnSpc>
              <a:spcBef>
                <a:spcPct val="0"/>
              </a:spcBef>
              <a:buFont typeface="Arial"/>
              <a:buChar char="⚬"/>
            </a:pPr>
            <a:r>
              <a:rPr lang="en-US" sz="2359">
                <a:solidFill>
                  <a:srgbClr val="000000"/>
                </a:solidFill>
                <a:latin typeface="Agrandir"/>
                <a:ea typeface="Agrandir"/>
                <a:cs typeface="Agrandir"/>
                <a:sym typeface="Agrandir"/>
              </a:rPr>
              <a:t>Advanced IVR features</a:t>
            </a:r>
          </a:p>
          <a:p>
            <a:pPr algn="just" marL="1018967" indent="-339656" lvl="2">
              <a:lnSpc>
                <a:spcPts val="3303"/>
              </a:lnSpc>
              <a:spcBef>
                <a:spcPct val="0"/>
              </a:spcBef>
              <a:buFont typeface="Arial"/>
              <a:buChar char="⚬"/>
            </a:pPr>
            <a:r>
              <a:rPr lang="en-US" sz="2359">
                <a:solidFill>
                  <a:srgbClr val="000000"/>
                </a:solidFill>
                <a:latin typeface="Agrandir"/>
                <a:ea typeface="Agrandir"/>
                <a:cs typeface="Agrandir"/>
                <a:sym typeface="Agrandir"/>
              </a:rPr>
              <a:t>Specialized team formation</a:t>
            </a:r>
          </a:p>
          <a:p>
            <a:pPr algn="just" marL="1018967" indent="-339656" lvl="2">
              <a:lnSpc>
                <a:spcPts val="3303"/>
              </a:lnSpc>
              <a:spcBef>
                <a:spcPct val="0"/>
              </a:spcBef>
              <a:buFont typeface="Arial"/>
              <a:buChar char="⚬"/>
            </a:pPr>
            <a:r>
              <a:rPr lang="en-US" sz="2359">
                <a:solidFill>
                  <a:srgbClr val="000000"/>
                </a:solidFill>
                <a:latin typeface="Agrandir"/>
                <a:ea typeface="Agrandir"/>
                <a:cs typeface="Agrandir"/>
                <a:sym typeface="Agrandir"/>
              </a:rPr>
              <a:t>Technology tool implementation</a:t>
            </a:r>
          </a:p>
          <a:p>
            <a:pPr algn="just" marL="509484" indent="-254742" lvl="1">
              <a:lnSpc>
                <a:spcPts val="3303"/>
              </a:lnSpc>
              <a:spcBef>
                <a:spcPct val="0"/>
              </a:spcBef>
              <a:buAutoNum type="arabicPeriod" startAt="1"/>
            </a:pPr>
            <a:r>
              <a:rPr lang="en-US" b="true" sz="2359">
                <a:solidFill>
                  <a:srgbClr val="000000"/>
                </a:solidFill>
                <a:latin typeface="Agrandir Bold"/>
                <a:ea typeface="Agrandir Bold"/>
                <a:cs typeface="Agrandir Bold"/>
                <a:sym typeface="Agrandir Bold"/>
              </a:rPr>
              <a:t>Long-term (90+ days):</a:t>
            </a:r>
          </a:p>
          <a:p>
            <a:pPr algn="just" marL="1018967" indent="-339656" lvl="2">
              <a:lnSpc>
                <a:spcPts val="3303"/>
              </a:lnSpc>
              <a:spcBef>
                <a:spcPct val="0"/>
              </a:spcBef>
              <a:buFont typeface="Arial"/>
              <a:buChar char="⚬"/>
            </a:pPr>
            <a:r>
              <a:rPr lang="en-US" sz="2359">
                <a:solidFill>
                  <a:srgbClr val="000000"/>
                </a:solidFill>
                <a:latin typeface="Agrandir"/>
                <a:ea typeface="Agrandir"/>
                <a:cs typeface="Agrandir"/>
                <a:sym typeface="Agrandir"/>
              </a:rPr>
              <a:t>Full system integration</a:t>
            </a:r>
          </a:p>
          <a:p>
            <a:pPr algn="just" marL="1018967" indent="-339656" lvl="2">
              <a:lnSpc>
                <a:spcPts val="3303"/>
              </a:lnSpc>
              <a:spcBef>
                <a:spcPct val="0"/>
              </a:spcBef>
              <a:buFont typeface="Arial"/>
              <a:buChar char="⚬"/>
            </a:pPr>
            <a:r>
              <a:rPr lang="en-US" sz="2359">
                <a:solidFill>
                  <a:srgbClr val="000000"/>
                </a:solidFill>
                <a:latin typeface="Agrandir"/>
                <a:ea typeface="Agrandir"/>
                <a:cs typeface="Agrandir"/>
                <a:sym typeface="Agrandir"/>
              </a:rPr>
              <a:t>Advanced analytics implementation</a:t>
            </a:r>
          </a:p>
          <a:p>
            <a:pPr algn="just" marL="1018967" indent="-339656" lvl="2">
              <a:lnSpc>
                <a:spcPts val="3303"/>
              </a:lnSpc>
              <a:spcBef>
                <a:spcPct val="0"/>
              </a:spcBef>
              <a:buFont typeface="Arial"/>
              <a:buChar char="⚬"/>
            </a:pPr>
            <a:r>
              <a:rPr lang="en-US" sz="2359">
                <a:solidFill>
                  <a:srgbClr val="000000"/>
                </a:solidFill>
                <a:latin typeface="Agrandir"/>
                <a:ea typeface="Agrandir"/>
                <a:cs typeface="Agrandir"/>
                <a:sym typeface="Agrandir"/>
              </a:rPr>
              <a:t>Comprehensive process optimization</a:t>
            </a:r>
          </a:p>
          <a:p>
            <a:pPr algn="just">
              <a:lnSpc>
                <a:spcPts val="3303"/>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206596" y="3047730"/>
            <a:ext cx="18494596" cy="2444752"/>
          </a:xfrm>
          <a:prstGeom prst="rect">
            <a:avLst/>
          </a:prstGeom>
        </p:spPr>
        <p:txBody>
          <a:bodyPr anchor="t" rtlCol="false" tIns="0" lIns="0" bIns="0" rIns="0">
            <a:spAutoFit/>
          </a:bodyPr>
          <a:lstStyle/>
          <a:p>
            <a:pPr algn="ctr">
              <a:lnSpc>
                <a:spcPts val="9099"/>
              </a:lnSpc>
              <a:spcBef>
                <a:spcPct val="0"/>
              </a:spcBef>
            </a:pPr>
            <a:r>
              <a:rPr lang="en-US" b="true" sz="6499">
                <a:solidFill>
                  <a:srgbClr val="000000"/>
                </a:solidFill>
                <a:latin typeface="Agrandir Bold"/>
                <a:ea typeface="Agrandir Bold"/>
                <a:cs typeface="Agrandir Bold"/>
                <a:sym typeface="Agrandir Bold"/>
              </a:rPr>
              <a:t>Optional Problem: Primary Reason prediction using Text Classification Model</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234280" y="759510"/>
            <a:ext cx="17486281" cy="9659114"/>
          </a:xfrm>
          <a:prstGeom prst="rect">
            <a:avLst/>
          </a:prstGeom>
        </p:spPr>
        <p:txBody>
          <a:bodyPr anchor="t" rtlCol="false" tIns="0" lIns="0" bIns="0" rIns="0">
            <a:spAutoFit/>
          </a:bodyPr>
          <a:lstStyle/>
          <a:p>
            <a:pPr algn="just">
              <a:lnSpc>
                <a:spcPts val="3632"/>
              </a:lnSpc>
              <a:spcBef>
                <a:spcPct val="0"/>
              </a:spcBef>
            </a:pPr>
            <a:r>
              <a:rPr lang="en-US" b="true" sz="2594">
                <a:solidFill>
                  <a:srgbClr val="000000"/>
                </a:solidFill>
                <a:latin typeface="Agrandir Bold"/>
                <a:ea typeface="Agrandir Bold"/>
                <a:cs typeface="Agrandir Bold"/>
                <a:sym typeface="Agrandir Bold"/>
              </a:rPr>
              <a:t>The objective of this task is to devel</a:t>
            </a:r>
            <a:r>
              <a:rPr lang="en-US" b="true" sz="2594">
                <a:solidFill>
                  <a:srgbClr val="000000"/>
                </a:solidFill>
                <a:latin typeface="Agrandir Bold"/>
                <a:ea typeface="Agrandir Bold"/>
                <a:cs typeface="Agrandir Bold"/>
                <a:sym typeface="Agrandir Bold"/>
              </a:rPr>
              <a:t>op a text classification model to accurately predict the primary reasons for customer calls in the United Airlines call center. The dataset includes call transcripts and existing labels for call reasons, but inconsistencies and text errors in the labels can lead to inaccuracies in classification.</a:t>
            </a:r>
          </a:p>
          <a:p>
            <a:pPr algn="just">
              <a:lnSpc>
                <a:spcPts val="3632"/>
              </a:lnSpc>
              <a:spcBef>
                <a:spcPct val="0"/>
              </a:spcBef>
            </a:pPr>
            <a:r>
              <a:rPr lang="en-US" b="true" sz="2594">
                <a:solidFill>
                  <a:srgbClr val="000000"/>
                </a:solidFill>
                <a:latin typeface="Agrandir Bold"/>
                <a:ea typeface="Agrandir Bold"/>
                <a:cs typeface="Agrandir Bold"/>
                <a:sym typeface="Agrandir Bold"/>
              </a:rPr>
              <a:t>Key goals include:</a:t>
            </a:r>
          </a:p>
          <a:p>
            <a:pPr algn="just">
              <a:lnSpc>
                <a:spcPts val="3632"/>
              </a:lnSpc>
              <a:spcBef>
                <a:spcPct val="0"/>
              </a:spcBef>
            </a:pPr>
          </a:p>
          <a:p>
            <a:pPr algn="just" marL="560244" indent="-280122" lvl="1">
              <a:lnSpc>
                <a:spcPts val="3632"/>
              </a:lnSpc>
              <a:buFont typeface="Arial"/>
              <a:buChar char="•"/>
            </a:pPr>
            <a:r>
              <a:rPr lang="en-US" b="true" sz="2594">
                <a:solidFill>
                  <a:srgbClr val="000000"/>
                </a:solidFill>
                <a:latin typeface="Agrandir Bold"/>
                <a:ea typeface="Agrandir Bold"/>
                <a:cs typeface="Agrandir Bold"/>
                <a:sym typeface="Agrandir Bold"/>
              </a:rPr>
              <a:t>Data Preprocessing: Clean and standardize the primary_call_reason entries to address textual inaccuracies and ensure consistent formatting.</a:t>
            </a:r>
          </a:p>
          <a:p>
            <a:pPr algn="just">
              <a:lnSpc>
                <a:spcPts val="3632"/>
              </a:lnSpc>
              <a:spcBef>
                <a:spcPct val="0"/>
              </a:spcBef>
            </a:pPr>
          </a:p>
          <a:p>
            <a:pPr algn="just" marL="560244" indent="-280122" lvl="1">
              <a:lnSpc>
                <a:spcPts val="3632"/>
              </a:lnSpc>
              <a:spcBef>
                <a:spcPct val="0"/>
              </a:spcBef>
              <a:buFont typeface="Arial"/>
              <a:buChar char="•"/>
            </a:pPr>
            <a:r>
              <a:rPr lang="en-US" b="true" sz="2594">
                <a:solidFill>
                  <a:srgbClr val="000000"/>
                </a:solidFill>
                <a:latin typeface="Agrandir Bold"/>
                <a:ea typeface="Agrandir Bold"/>
                <a:cs typeface="Agrandir Bold"/>
                <a:sym typeface="Agrandir Bold"/>
              </a:rPr>
              <a:t>Model Development: Implement a text classification algorithm, potentially using advanced models like DistilBERT, to classify call reasons based on processed call transcripts.</a:t>
            </a:r>
          </a:p>
          <a:p>
            <a:pPr algn="just">
              <a:lnSpc>
                <a:spcPts val="3632"/>
              </a:lnSpc>
              <a:spcBef>
                <a:spcPct val="0"/>
              </a:spcBef>
            </a:pPr>
          </a:p>
          <a:p>
            <a:pPr algn="just" marL="560244" indent="-280122" lvl="1">
              <a:lnSpc>
                <a:spcPts val="3632"/>
              </a:lnSpc>
              <a:spcBef>
                <a:spcPct val="0"/>
              </a:spcBef>
              <a:buFont typeface="Arial"/>
              <a:buChar char="•"/>
            </a:pPr>
            <a:r>
              <a:rPr lang="en-US" b="true" sz="2594">
                <a:solidFill>
                  <a:srgbClr val="000000"/>
                </a:solidFill>
                <a:latin typeface="Agrandir Bold"/>
                <a:ea typeface="Agrandir Bold"/>
                <a:cs typeface="Agrandir Bold"/>
                <a:sym typeface="Agrandir Bold"/>
              </a:rPr>
              <a:t>Model Evaluation: Assess the model's performance by comparing predicted call reasons with the original labels to determine classification accuracy.</a:t>
            </a:r>
          </a:p>
          <a:p>
            <a:pPr algn="just">
              <a:lnSpc>
                <a:spcPts val="3632"/>
              </a:lnSpc>
              <a:spcBef>
                <a:spcPct val="0"/>
              </a:spcBef>
            </a:pPr>
          </a:p>
          <a:p>
            <a:pPr algn="just" marL="560244" indent="-280122" lvl="1">
              <a:lnSpc>
                <a:spcPts val="3632"/>
              </a:lnSpc>
              <a:spcBef>
                <a:spcPct val="0"/>
              </a:spcBef>
              <a:buFont typeface="Arial"/>
              <a:buChar char="•"/>
            </a:pPr>
            <a:r>
              <a:rPr lang="en-US" b="true" sz="2594">
                <a:solidFill>
                  <a:srgbClr val="000000"/>
                </a:solidFill>
                <a:latin typeface="Agrandir Bold"/>
                <a:ea typeface="Agrandir Bold"/>
                <a:cs typeface="Agrandir Bold"/>
                <a:sym typeface="Agrandir Bold"/>
              </a:rPr>
              <a:t>Outcome Utilization: Integrate the predicted labels back into the dataset to facilitate further analysis of call patterns and improve operational efficiency in handling customer inquiries.</a:t>
            </a:r>
          </a:p>
          <a:p>
            <a:pPr algn="just">
              <a:lnSpc>
                <a:spcPts val="3632"/>
              </a:lnSpc>
              <a:spcBef>
                <a:spcPct val="0"/>
              </a:spcBef>
            </a:pPr>
          </a:p>
          <a:p>
            <a:pPr algn="just">
              <a:lnSpc>
                <a:spcPts val="3632"/>
              </a:lnSpc>
              <a:spcBef>
                <a:spcPct val="0"/>
              </a:spcBef>
            </a:pPr>
            <a:r>
              <a:rPr lang="en-US" b="true" sz="2594">
                <a:solidFill>
                  <a:srgbClr val="000000"/>
                </a:solidFill>
                <a:latin typeface="Agrandir Bold"/>
                <a:ea typeface="Agrandir Bold"/>
                <a:cs typeface="Agrandir Bold"/>
                <a:sym typeface="Agrandir Bold"/>
              </a:rPr>
              <a:t>This classification task is essential for understanding customer needs, streamlining call handling processes, and enhancing overall service quality in the call center.</a:t>
            </a:r>
          </a:p>
          <a:p>
            <a:pPr algn="just">
              <a:lnSpc>
                <a:spcPts val="3632"/>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514350" y="456651"/>
            <a:ext cx="17259300" cy="9699625"/>
          </a:xfrm>
          <a:prstGeom prst="rect">
            <a:avLst/>
          </a:prstGeom>
        </p:spPr>
        <p:txBody>
          <a:bodyPr anchor="t" rtlCol="false" tIns="0" lIns="0" bIns="0" rIns="0">
            <a:spAutoFit/>
          </a:bodyPr>
          <a:lstStyle/>
          <a:p>
            <a:pPr algn="just">
              <a:lnSpc>
                <a:spcPts val="3500"/>
              </a:lnSpc>
            </a:pPr>
            <a:r>
              <a:rPr lang="en-US" sz="2500" b="true">
                <a:solidFill>
                  <a:srgbClr val="000000"/>
                </a:solidFill>
                <a:latin typeface="Agrandir Bold"/>
                <a:ea typeface="Agrandir Bold"/>
                <a:cs typeface="Agrandir Bold"/>
                <a:sym typeface="Agrandir Bold"/>
              </a:rPr>
              <a:t>Text Classification Techniques We’ve Used</a:t>
            </a:r>
          </a:p>
          <a:p>
            <a:pPr algn="just">
              <a:lnSpc>
                <a:spcPts val="3500"/>
              </a:lnSpc>
            </a:pPr>
          </a:p>
          <a:p>
            <a:pPr algn="just">
              <a:lnSpc>
                <a:spcPts val="3500"/>
              </a:lnSpc>
            </a:pPr>
            <a:r>
              <a:rPr lang="en-US" sz="2500" b="true">
                <a:solidFill>
                  <a:srgbClr val="000000"/>
                </a:solidFill>
                <a:latin typeface="Agrandir Bold"/>
                <a:ea typeface="Agrandir Bold"/>
                <a:cs typeface="Agrandir Bold"/>
                <a:sym typeface="Agrandir Bold"/>
              </a:rPr>
              <a:t>1. Bag of Words (BoW)</a:t>
            </a:r>
          </a:p>
          <a:p>
            <a:pPr algn="just" marL="539753" indent="-269876" lvl="1">
              <a:lnSpc>
                <a:spcPts val="3500"/>
              </a:lnSpc>
              <a:buFont typeface="Arial"/>
              <a:buChar char="•"/>
            </a:pPr>
            <a:r>
              <a:rPr lang="en-US" b="true" sz="2500">
                <a:solidFill>
                  <a:srgbClr val="000000"/>
                </a:solidFill>
                <a:latin typeface="Agrandir Bold"/>
                <a:ea typeface="Agrandir Bold"/>
                <a:cs typeface="Agrandir Bold"/>
                <a:sym typeface="Agrandir Bold"/>
              </a:rPr>
              <a:t>Concept:</a:t>
            </a:r>
          </a:p>
          <a:p>
            <a:pPr algn="just" marL="1079505" indent="-359835" lvl="2">
              <a:lnSpc>
                <a:spcPts val="3500"/>
              </a:lnSpc>
              <a:buFont typeface="Arial"/>
              <a:buChar char="⚬"/>
            </a:pPr>
            <a:r>
              <a:rPr lang="en-US" b="true" sz="2500">
                <a:solidFill>
                  <a:srgbClr val="000000"/>
                </a:solidFill>
                <a:latin typeface="Agrandir Bold"/>
                <a:ea typeface="Agrandir Bold"/>
                <a:cs typeface="Agrandir Bold"/>
                <a:sym typeface="Agrandir Bold"/>
              </a:rPr>
              <a:t>BoW is a simple and commonly used method for representing text data.</a:t>
            </a:r>
          </a:p>
          <a:p>
            <a:pPr algn="just" marL="539753" indent="-269876" lvl="1">
              <a:lnSpc>
                <a:spcPts val="3500"/>
              </a:lnSpc>
              <a:buFont typeface="Arial"/>
              <a:buChar char="•"/>
            </a:pPr>
            <a:r>
              <a:rPr lang="en-US" b="true" sz="2500">
                <a:solidFill>
                  <a:srgbClr val="000000"/>
                </a:solidFill>
                <a:latin typeface="Agrandir Bold"/>
                <a:ea typeface="Agrandir Bold"/>
                <a:cs typeface="Agrandir Bold"/>
                <a:sym typeface="Agrandir Bold"/>
              </a:rPr>
              <a:t>How it Works:</a:t>
            </a:r>
          </a:p>
          <a:p>
            <a:pPr algn="just" marL="1079505" indent="-359835" lvl="2">
              <a:lnSpc>
                <a:spcPts val="3500"/>
              </a:lnSpc>
              <a:buFont typeface="Arial"/>
              <a:buChar char="⚬"/>
            </a:pPr>
            <a:r>
              <a:rPr lang="en-US" b="true" sz="2500">
                <a:solidFill>
                  <a:srgbClr val="000000"/>
                </a:solidFill>
                <a:latin typeface="Agrandir Bold"/>
                <a:ea typeface="Agrandir Bold"/>
                <a:cs typeface="Agrandir Bold"/>
                <a:sym typeface="Agrandir Bold"/>
              </a:rPr>
              <a:t>Tokenization: Text is split into individual words (tokens).</a:t>
            </a:r>
          </a:p>
          <a:p>
            <a:pPr algn="just" marL="1079505" indent="-359835" lvl="2">
              <a:lnSpc>
                <a:spcPts val="3500"/>
              </a:lnSpc>
              <a:buFont typeface="Arial"/>
              <a:buChar char="⚬"/>
            </a:pPr>
            <a:r>
              <a:rPr lang="en-US" b="true" sz="2500">
                <a:solidFill>
                  <a:srgbClr val="000000"/>
                </a:solidFill>
                <a:latin typeface="Agrandir Bold"/>
                <a:ea typeface="Agrandir Bold"/>
                <a:cs typeface="Agrandir Bold"/>
                <a:sym typeface="Agrandir Bold"/>
              </a:rPr>
              <a:t>Vocabulary Creation: A vocabulary is created containing all unique words from the text corpus.</a:t>
            </a:r>
          </a:p>
          <a:p>
            <a:pPr algn="just" marL="1079505" indent="-359835" lvl="2">
              <a:lnSpc>
                <a:spcPts val="3500"/>
              </a:lnSpc>
              <a:buFont typeface="Arial"/>
              <a:buChar char="⚬"/>
            </a:pPr>
            <a:r>
              <a:rPr lang="en-US" b="true" sz="2500">
                <a:solidFill>
                  <a:srgbClr val="000000"/>
                </a:solidFill>
                <a:latin typeface="Agrandir Bold"/>
                <a:ea typeface="Agrandir Bold"/>
                <a:cs typeface="Agrandir Bold"/>
                <a:sym typeface="Agrandir Bold"/>
              </a:rPr>
              <a:t>Vector Representation: Each document is represented as a vector, where each dimension corresponds to a word in the vocabulary.</a:t>
            </a:r>
          </a:p>
          <a:p>
            <a:pPr algn="just" marL="1619258" indent="-404815" lvl="3">
              <a:lnSpc>
                <a:spcPts val="3500"/>
              </a:lnSpc>
              <a:buFont typeface="Arial"/>
              <a:buChar char="￭"/>
            </a:pPr>
            <a:r>
              <a:rPr lang="en-US" b="true" sz="2500">
                <a:solidFill>
                  <a:srgbClr val="000000"/>
                </a:solidFill>
                <a:latin typeface="Agrandir Bold"/>
                <a:ea typeface="Agrandir Bold"/>
                <a:cs typeface="Agrandir Bold"/>
                <a:sym typeface="Agrandir Bold"/>
              </a:rPr>
              <a:t>The value in each dimension represents the count of that word in the document.</a:t>
            </a:r>
          </a:p>
          <a:p>
            <a:pPr algn="just" marL="539753" indent="-269876" lvl="1">
              <a:lnSpc>
                <a:spcPts val="3500"/>
              </a:lnSpc>
              <a:buFont typeface="Arial"/>
              <a:buChar char="•"/>
            </a:pPr>
            <a:r>
              <a:rPr lang="en-US" b="true" sz="2500">
                <a:solidFill>
                  <a:srgbClr val="000000"/>
                </a:solidFill>
                <a:latin typeface="Agrandir Bold"/>
                <a:ea typeface="Agrandir Bold"/>
                <a:cs typeface="Agrandir Bold"/>
                <a:sym typeface="Agrandir Bold"/>
              </a:rPr>
              <a:t>Example:</a:t>
            </a:r>
          </a:p>
          <a:p>
            <a:pPr algn="just" marL="1079505" indent="-359835" lvl="2">
              <a:lnSpc>
                <a:spcPts val="3500"/>
              </a:lnSpc>
              <a:buFont typeface="Arial"/>
              <a:buChar char="⚬"/>
            </a:pPr>
            <a:r>
              <a:rPr lang="en-US" b="true" sz="2500">
                <a:solidFill>
                  <a:srgbClr val="000000"/>
                </a:solidFill>
                <a:latin typeface="Agrandir Bold"/>
                <a:ea typeface="Agrandir Bold"/>
                <a:cs typeface="Agrandir Bold"/>
                <a:sym typeface="Agrandir Bold"/>
              </a:rPr>
              <a:t>Document 1: "I love programming"</a:t>
            </a:r>
          </a:p>
          <a:p>
            <a:pPr algn="just" marL="1079505" indent="-359835" lvl="2">
              <a:lnSpc>
                <a:spcPts val="3500"/>
              </a:lnSpc>
              <a:buFont typeface="Arial"/>
              <a:buChar char="⚬"/>
            </a:pPr>
            <a:r>
              <a:rPr lang="en-US" b="true" sz="2500">
                <a:solidFill>
                  <a:srgbClr val="000000"/>
                </a:solidFill>
                <a:latin typeface="Agrandir Bold"/>
                <a:ea typeface="Agrandir Bold"/>
                <a:cs typeface="Agrandir Bold"/>
                <a:sym typeface="Agrandir Bold"/>
              </a:rPr>
              <a:t>Document 2: "Programming is fun"</a:t>
            </a:r>
          </a:p>
          <a:p>
            <a:pPr algn="just" marL="1079505" indent="-359835" lvl="2">
              <a:lnSpc>
                <a:spcPts val="3500"/>
              </a:lnSpc>
              <a:buFont typeface="Arial"/>
              <a:buChar char="⚬"/>
            </a:pPr>
            <a:r>
              <a:rPr lang="en-US" b="true" sz="2500">
                <a:solidFill>
                  <a:srgbClr val="000000"/>
                </a:solidFill>
                <a:latin typeface="Agrandir Bold"/>
                <a:ea typeface="Agrandir Bold"/>
                <a:cs typeface="Agrandir Bold"/>
                <a:sym typeface="Agrandir Bold"/>
              </a:rPr>
              <a:t>Vocabulary: ["I", "love", "programming", "is", "fun"]</a:t>
            </a:r>
          </a:p>
          <a:p>
            <a:pPr algn="just" marL="1079505" indent="-359835" lvl="2">
              <a:lnSpc>
                <a:spcPts val="3500"/>
              </a:lnSpc>
              <a:buFont typeface="Arial"/>
              <a:buChar char="⚬"/>
            </a:pPr>
            <a:r>
              <a:rPr lang="en-US" b="true" sz="2500">
                <a:solidFill>
                  <a:srgbClr val="000000"/>
                </a:solidFill>
                <a:latin typeface="Agrandir Bold"/>
                <a:ea typeface="Agrandir Bold"/>
                <a:cs typeface="Agrandir Bold"/>
                <a:sym typeface="Agrandir Bold"/>
              </a:rPr>
              <a:t>Document Vectors:</a:t>
            </a:r>
          </a:p>
          <a:p>
            <a:pPr algn="just" marL="1619258" indent="-404815" lvl="3">
              <a:lnSpc>
                <a:spcPts val="3500"/>
              </a:lnSpc>
              <a:buFont typeface="Arial"/>
              <a:buChar char="￭"/>
            </a:pPr>
            <a:r>
              <a:rPr lang="en-US" b="true" sz="2500">
                <a:solidFill>
                  <a:srgbClr val="000000"/>
                </a:solidFill>
                <a:latin typeface="Agrandir Bold"/>
                <a:ea typeface="Agrandir Bold"/>
                <a:cs typeface="Agrandir Bold"/>
                <a:sym typeface="Agrandir Bold"/>
              </a:rPr>
              <a:t>Doc 1: [1, 1, 1, 0, 0]</a:t>
            </a:r>
          </a:p>
          <a:p>
            <a:pPr algn="just" marL="1619258" indent="-404815" lvl="3">
              <a:lnSpc>
                <a:spcPts val="3500"/>
              </a:lnSpc>
              <a:buFont typeface="Arial"/>
              <a:buChar char="￭"/>
            </a:pPr>
            <a:r>
              <a:rPr lang="en-US" b="true" sz="2500">
                <a:solidFill>
                  <a:srgbClr val="000000"/>
                </a:solidFill>
                <a:latin typeface="Agrandir Bold"/>
                <a:ea typeface="Agrandir Bold"/>
                <a:cs typeface="Agrandir Bold"/>
                <a:sym typeface="Agrandir Bold"/>
              </a:rPr>
              <a:t>Doc 2: [0, 0, 1, 1, 1]</a:t>
            </a:r>
          </a:p>
          <a:p>
            <a:pPr algn="just" marL="539753" indent="-269876" lvl="1">
              <a:lnSpc>
                <a:spcPts val="3500"/>
              </a:lnSpc>
              <a:buFont typeface="Arial"/>
              <a:buChar char="•"/>
            </a:pPr>
            <a:r>
              <a:rPr lang="en-US" b="true" sz="2500">
                <a:solidFill>
                  <a:srgbClr val="000000"/>
                </a:solidFill>
                <a:latin typeface="Agrandir Bold"/>
                <a:ea typeface="Agrandir Bold"/>
                <a:cs typeface="Agrandir Bold"/>
                <a:sym typeface="Agrandir Bold"/>
              </a:rPr>
              <a:t>Limitations:</a:t>
            </a:r>
          </a:p>
          <a:p>
            <a:pPr algn="just" marL="1079505" indent="-359835" lvl="2">
              <a:lnSpc>
                <a:spcPts val="3500"/>
              </a:lnSpc>
              <a:buFont typeface="Arial"/>
              <a:buChar char="⚬"/>
            </a:pPr>
            <a:r>
              <a:rPr lang="en-US" b="true" sz="2500">
                <a:solidFill>
                  <a:srgbClr val="000000"/>
                </a:solidFill>
                <a:latin typeface="Agrandir Bold"/>
                <a:ea typeface="Agrandir Bold"/>
                <a:cs typeface="Agrandir Bold"/>
                <a:sym typeface="Agrandir Bold"/>
              </a:rPr>
              <a:t>Ignores word order and context.</a:t>
            </a:r>
          </a:p>
          <a:p>
            <a:pPr algn="just" marL="1079505" indent="-359835" lvl="2">
              <a:lnSpc>
                <a:spcPts val="3500"/>
              </a:lnSpc>
              <a:buFont typeface="Arial"/>
              <a:buChar char="⚬"/>
            </a:pPr>
            <a:r>
              <a:rPr lang="en-US" b="true" sz="2500">
                <a:solidFill>
                  <a:srgbClr val="000000"/>
                </a:solidFill>
                <a:latin typeface="Agrandir Bold"/>
                <a:ea typeface="Agrandir Bold"/>
                <a:cs typeface="Agrandir Bold"/>
                <a:sym typeface="Agrandir Bold"/>
              </a:rPr>
              <a:t>High dimensionality with large vocabularies, leading to sparse matrices.</a:t>
            </a:r>
          </a:p>
          <a:p>
            <a:pPr algn="just">
              <a:lnSpc>
                <a:spcPts val="3500"/>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709227" y="898525"/>
            <a:ext cx="16230600" cy="8813801"/>
          </a:xfrm>
          <a:prstGeom prst="rect">
            <a:avLst/>
          </a:prstGeom>
        </p:spPr>
        <p:txBody>
          <a:bodyPr anchor="t" rtlCol="false" tIns="0" lIns="0" bIns="0" rIns="0">
            <a:spAutoFit/>
          </a:bodyPr>
          <a:lstStyle/>
          <a:p>
            <a:pPr algn="just">
              <a:lnSpc>
                <a:spcPts val="3499"/>
              </a:lnSpc>
            </a:pPr>
            <a:r>
              <a:rPr lang="en-US" sz="2499" b="true">
                <a:solidFill>
                  <a:srgbClr val="000000"/>
                </a:solidFill>
                <a:latin typeface="Agrandir Bold"/>
                <a:ea typeface="Agrandir Bold"/>
                <a:cs typeface="Agrandir Bold"/>
                <a:sym typeface="Agrandir Bold"/>
              </a:rPr>
              <a:t>2. Term Frequency-Inverse Document Frequency (TF-IDF)</a:t>
            </a:r>
          </a:p>
          <a:p>
            <a:pPr algn="just" marL="539745" indent="-269872" lvl="1">
              <a:lnSpc>
                <a:spcPts val="3499"/>
              </a:lnSpc>
              <a:buFont typeface="Arial"/>
              <a:buChar char="•"/>
            </a:pPr>
            <a:r>
              <a:rPr lang="en-US" b="true" sz="2499">
                <a:solidFill>
                  <a:srgbClr val="000000"/>
                </a:solidFill>
                <a:latin typeface="Agrandir Bold"/>
                <a:ea typeface="Agrandir Bold"/>
                <a:cs typeface="Agrandir Bold"/>
                <a:sym typeface="Agrandir Bold"/>
              </a:rPr>
              <a:t>Concept:</a:t>
            </a:r>
          </a:p>
          <a:p>
            <a:pPr algn="just" marL="1079489" indent="-359830" lvl="2">
              <a:lnSpc>
                <a:spcPts val="3499"/>
              </a:lnSpc>
              <a:buFont typeface="Arial"/>
              <a:buChar char="⚬"/>
            </a:pPr>
            <a:r>
              <a:rPr lang="en-US" b="true" sz="2499">
                <a:solidFill>
                  <a:srgbClr val="000000"/>
                </a:solidFill>
                <a:latin typeface="Agrandir Bold"/>
                <a:ea typeface="Agrandir Bold"/>
                <a:cs typeface="Agrandir Bold"/>
                <a:sym typeface="Agrandir Bold"/>
              </a:rPr>
              <a:t>TF-IDF is an extension of the BoW model that incorporates the importance of words in the context of the entire corpus.</a:t>
            </a:r>
          </a:p>
          <a:p>
            <a:pPr algn="just" marL="539745" indent="-269872" lvl="1">
              <a:lnSpc>
                <a:spcPts val="3499"/>
              </a:lnSpc>
              <a:buFont typeface="Arial"/>
              <a:buChar char="•"/>
            </a:pPr>
            <a:r>
              <a:rPr lang="en-US" b="true" sz="2499">
                <a:solidFill>
                  <a:srgbClr val="000000"/>
                </a:solidFill>
                <a:latin typeface="Agrandir Bold"/>
                <a:ea typeface="Agrandir Bold"/>
                <a:cs typeface="Agrandir Bold"/>
                <a:sym typeface="Agrandir Bold"/>
              </a:rPr>
              <a:t>How it Works:</a:t>
            </a:r>
          </a:p>
          <a:p>
            <a:pPr algn="just" marL="1079489" indent="-359830" lvl="2">
              <a:lnSpc>
                <a:spcPts val="3499"/>
              </a:lnSpc>
              <a:buFont typeface="Arial"/>
              <a:buChar char="⚬"/>
            </a:pPr>
            <a:r>
              <a:rPr lang="en-US" b="true" sz="2499">
                <a:solidFill>
                  <a:srgbClr val="000000"/>
                </a:solidFill>
                <a:latin typeface="Agrandir Bold"/>
                <a:ea typeface="Agrandir Bold"/>
                <a:cs typeface="Agrandir Bold"/>
                <a:sym typeface="Agrandir Bold"/>
              </a:rPr>
              <a:t>Term Frequency (TF):  Measures how frequently a term occurs in a document.</a:t>
            </a:r>
          </a:p>
          <a:p>
            <a:pPr algn="just">
              <a:lnSpc>
                <a:spcPts val="3499"/>
              </a:lnSpc>
            </a:pPr>
          </a:p>
          <a:p>
            <a:pPr algn="just" marL="1079489" indent="-359830" lvl="2">
              <a:lnSpc>
                <a:spcPts val="3499"/>
              </a:lnSpc>
              <a:buFont typeface="Arial"/>
              <a:buChar char="⚬"/>
            </a:pPr>
            <a:r>
              <a:rPr lang="en-US" b="true" sz="2499">
                <a:solidFill>
                  <a:srgbClr val="000000"/>
                </a:solidFill>
                <a:latin typeface="Agrandir Bold"/>
                <a:ea typeface="Agrandir Bold"/>
                <a:cs typeface="Agrandir Bold"/>
                <a:sym typeface="Agrandir Bold"/>
              </a:rPr>
              <a:t>Inverse Document Frequency (IDF):  Measures the importance of a term across the entire corpus.</a:t>
            </a:r>
          </a:p>
          <a:p>
            <a:pPr algn="just">
              <a:lnSpc>
                <a:spcPts val="3499"/>
              </a:lnSpc>
            </a:pPr>
          </a:p>
          <a:p>
            <a:pPr algn="just" marL="1079489" indent="-359830" lvl="2">
              <a:lnSpc>
                <a:spcPts val="3499"/>
              </a:lnSpc>
              <a:buFont typeface="Arial"/>
              <a:buChar char="⚬"/>
            </a:pPr>
            <a:r>
              <a:rPr lang="en-US" b="true" sz="2499">
                <a:solidFill>
                  <a:srgbClr val="000000"/>
                </a:solidFill>
                <a:latin typeface="Agrandir Bold"/>
                <a:ea typeface="Agrandir Bold"/>
                <a:cs typeface="Agrandir Bold"/>
                <a:sym typeface="Agrandir Bold"/>
              </a:rPr>
              <a:t>TF-IDF Score: The product of TF and IDF for each term, which helps highlight important words while diminishing the weight of common words.</a:t>
            </a:r>
          </a:p>
          <a:p>
            <a:pPr algn="just">
              <a:lnSpc>
                <a:spcPts val="3499"/>
              </a:lnSpc>
            </a:pPr>
          </a:p>
          <a:p>
            <a:pPr algn="just" marL="539745" indent="-269872" lvl="1">
              <a:lnSpc>
                <a:spcPts val="3499"/>
              </a:lnSpc>
              <a:buFont typeface="Arial"/>
              <a:buChar char="•"/>
            </a:pPr>
            <a:r>
              <a:rPr lang="en-US" b="true" sz="2499">
                <a:solidFill>
                  <a:srgbClr val="000000"/>
                </a:solidFill>
                <a:latin typeface="Agrandir Bold"/>
                <a:ea typeface="Agrandir Bold"/>
                <a:cs typeface="Agrandir Bold"/>
                <a:sym typeface="Agrandir Bold"/>
              </a:rPr>
              <a:t>Example:</a:t>
            </a:r>
          </a:p>
          <a:p>
            <a:pPr algn="just" marL="1079489" indent="-359830" lvl="2">
              <a:lnSpc>
                <a:spcPts val="3499"/>
              </a:lnSpc>
              <a:buFont typeface="Arial"/>
              <a:buChar char="⚬"/>
            </a:pPr>
            <a:r>
              <a:rPr lang="en-US" b="true" sz="2499">
                <a:solidFill>
                  <a:srgbClr val="000000"/>
                </a:solidFill>
                <a:latin typeface="Agrandir Bold"/>
                <a:ea typeface="Agrandir Bold"/>
                <a:cs typeface="Agrandir Bold"/>
                <a:sym typeface="Agrandir Bold"/>
              </a:rPr>
              <a:t>If "programming" appears frequently in one document but rarely in others, it gets a higher TF-IDF score, indicating its significance in that document.</a:t>
            </a:r>
          </a:p>
          <a:p>
            <a:pPr algn="just" marL="539745" indent="-269872" lvl="1">
              <a:lnSpc>
                <a:spcPts val="3499"/>
              </a:lnSpc>
              <a:buFont typeface="Arial"/>
              <a:buChar char="•"/>
            </a:pPr>
            <a:r>
              <a:rPr lang="en-US" b="true" sz="2499">
                <a:solidFill>
                  <a:srgbClr val="000000"/>
                </a:solidFill>
                <a:latin typeface="Agrandir Bold"/>
                <a:ea typeface="Agrandir Bold"/>
                <a:cs typeface="Agrandir Bold"/>
                <a:sym typeface="Agrandir Bold"/>
              </a:rPr>
              <a:t>Advantages:</a:t>
            </a:r>
          </a:p>
          <a:p>
            <a:pPr algn="just" marL="1079489" indent="-359830" lvl="2">
              <a:lnSpc>
                <a:spcPts val="3499"/>
              </a:lnSpc>
              <a:spcBef>
                <a:spcPct val="0"/>
              </a:spcBef>
              <a:buFont typeface="Arial"/>
              <a:buChar char="⚬"/>
            </a:pPr>
            <a:r>
              <a:rPr lang="en-US" b="true" sz="2499">
                <a:solidFill>
                  <a:srgbClr val="000000"/>
                </a:solidFill>
                <a:latin typeface="Agrandir Bold"/>
                <a:ea typeface="Agrandir Bold"/>
                <a:cs typeface="Agrandir Bold"/>
                <a:sym typeface="Agrandir Bold"/>
              </a:rPr>
              <a:t>Considers word frequency relative t</a:t>
            </a:r>
            <a:r>
              <a:rPr lang="en-US" b="true" sz="2499">
                <a:solidFill>
                  <a:srgbClr val="000000"/>
                </a:solidFill>
                <a:latin typeface="Agrandir Bold"/>
                <a:ea typeface="Agrandir Bold"/>
                <a:cs typeface="Agrandir Bold"/>
                <a:sym typeface="Agrandir Bold"/>
              </a:rPr>
              <a:t>o the entire corpus, reducing the impact of common terms.</a:t>
            </a:r>
          </a:p>
          <a:p>
            <a:pPr algn="just" marL="1079489" indent="-359830" lvl="2">
              <a:lnSpc>
                <a:spcPts val="3499"/>
              </a:lnSpc>
              <a:spcBef>
                <a:spcPct val="0"/>
              </a:spcBef>
              <a:buFont typeface="Arial"/>
              <a:buChar char="⚬"/>
            </a:pPr>
            <a:r>
              <a:rPr lang="en-US" b="true" sz="2499">
                <a:solidFill>
                  <a:srgbClr val="000000"/>
                </a:solidFill>
                <a:latin typeface="Agrandir Bold"/>
                <a:ea typeface="Agrandir Bold"/>
                <a:cs typeface="Agrandir Bold"/>
                <a:sym typeface="Agrandir Bold"/>
              </a:rPr>
              <a:t>Better at capturing the importance of words for classification tasks compared to BoW.</a:t>
            </a:r>
          </a:p>
          <a:p>
            <a:pPr algn="just">
              <a:lnSpc>
                <a:spcPts val="3499"/>
              </a:lnSpc>
              <a:spcBef>
                <a:spcPct val="0"/>
              </a:spcBef>
            </a:pP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258772" y="529590"/>
            <a:ext cx="17450984" cy="10056495"/>
          </a:xfrm>
          <a:prstGeom prst="rect">
            <a:avLst/>
          </a:prstGeom>
        </p:spPr>
        <p:txBody>
          <a:bodyPr anchor="t" rtlCol="false" tIns="0" lIns="0" bIns="0" rIns="0">
            <a:spAutoFit/>
          </a:bodyPr>
          <a:lstStyle/>
          <a:p>
            <a:pPr algn="just">
              <a:lnSpc>
                <a:spcPts val="3779"/>
              </a:lnSpc>
            </a:pPr>
            <a:r>
              <a:rPr lang="en-US" sz="2699" b="true">
                <a:solidFill>
                  <a:srgbClr val="000000"/>
                </a:solidFill>
                <a:latin typeface="Agrandir Bold"/>
                <a:ea typeface="Agrandir Bold"/>
                <a:cs typeface="Agrandir Bold"/>
                <a:sym typeface="Agrandir Bold"/>
              </a:rPr>
              <a:t> 3. DistilBERT</a:t>
            </a:r>
          </a:p>
          <a:p>
            <a:pPr algn="just" marL="582927" indent="-291463" lvl="1">
              <a:lnSpc>
                <a:spcPts val="3779"/>
              </a:lnSpc>
              <a:buFont typeface="Arial"/>
              <a:buChar char="•"/>
            </a:pPr>
            <a:r>
              <a:rPr lang="en-US" b="true" sz="2699">
                <a:solidFill>
                  <a:srgbClr val="000000"/>
                </a:solidFill>
                <a:latin typeface="Agrandir Bold"/>
                <a:ea typeface="Agrandir Bold"/>
                <a:cs typeface="Agrandir Bold"/>
                <a:sym typeface="Agrandir Bold"/>
              </a:rPr>
              <a:t>Concept:</a:t>
            </a:r>
          </a:p>
          <a:p>
            <a:pPr algn="just" marL="1165854" indent="-388618" lvl="2">
              <a:lnSpc>
                <a:spcPts val="3779"/>
              </a:lnSpc>
              <a:spcBef>
                <a:spcPct val="0"/>
              </a:spcBef>
              <a:buFont typeface="Arial"/>
              <a:buChar char="⚬"/>
            </a:pPr>
            <a:r>
              <a:rPr lang="en-US" b="true" sz="2699">
                <a:solidFill>
                  <a:srgbClr val="000000"/>
                </a:solidFill>
                <a:latin typeface="Agrandir Bold"/>
                <a:ea typeface="Agrandir Bold"/>
                <a:cs typeface="Agrandir Bold"/>
                <a:sym typeface="Agrandir Bold"/>
              </a:rPr>
              <a:t>DistilBERT is a smaller, faster, and lighter version of BERT (Bidirectional Encoder Representations from Transformers) designed f</a:t>
            </a:r>
            <a:r>
              <a:rPr lang="en-US" b="true" sz="2699">
                <a:solidFill>
                  <a:srgbClr val="000000"/>
                </a:solidFill>
                <a:latin typeface="Agrandir Bold"/>
                <a:ea typeface="Agrandir Bold"/>
                <a:cs typeface="Agrandir Bold"/>
                <a:sym typeface="Agrandir Bold"/>
              </a:rPr>
              <a:t>or natural language understanding.</a:t>
            </a:r>
          </a:p>
          <a:p>
            <a:pPr algn="just">
              <a:lnSpc>
                <a:spcPts val="3779"/>
              </a:lnSpc>
              <a:spcBef>
                <a:spcPct val="0"/>
              </a:spcBef>
            </a:pPr>
          </a:p>
          <a:p>
            <a:pPr algn="just" marL="582927" indent="-291463" lvl="1">
              <a:lnSpc>
                <a:spcPts val="3779"/>
              </a:lnSpc>
              <a:spcBef>
                <a:spcPct val="0"/>
              </a:spcBef>
              <a:buFont typeface="Arial"/>
              <a:buChar char="•"/>
            </a:pPr>
            <a:r>
              <a:rPr lang="en-US" b="true" sz="2699">
                <a:solidFill>
                  <a:srgbClr val="000000"/>
                </a:solidFill>
                <a:latin typeface="Agrandir Bold"/>
                <a:ea typeface="Agrandir Bold"/>
                <a:cs typeface="Agrandir Bold"/>
                <a:sym typeface="Agrandir Bold"/>
              </a:rPr>
              <a:t>How it Works:</a:t>
            </a:r>
          </a:p>
          <a:p>
            <a:pPr algn="just" marL="1165854" indent="-388618" lvl="2">
              <a:lnSpc>
                <a:spcPts val="3779"/>
              </a:lnSpc>
              <a:spcBef>
                <a:spcPct val="0"/>
              </a:spcBef>
              <a:buFont typeface="Arial"/>
              <a:buChar char="⚬"/>
            </a:pPr>
            <a:r>
              <a:rPr lang="en-US" b="true" sz="2699">
                <a:solidFill>
                  <a:srgbClr val="000000"/>
                </a:solidFill>
                <a:latin typeface="Agrandir Bold"/>
                <a:ea typeface="Agrandir Bold"/>
                <a:cs typeface="Agrandir Bold"/>
                <a:sym typeface="Agrandir Bold"/>
              </a:rPr>
              <a:t>Pre-trained Model: DistilBERT is pre-trained on large text corpora, capturing contextual relationships between words.</a:t>
            </a:r>
          </a:p>
          <a:p>
            <a:pPr algn="just" marL="1165854" indent="-388618" lvl="2">
              <a:lnSpc>
                <a:spcPts val="3779"/>
              </a:lnSpc>
              <a:spcBef>
                <a:spcPct val="0"/>
              </a:spcBef>
              <a:buFont typeface="Arial"/>
              <a:buChar char="⚬"/>
            </a:pPr>
            <a:r>
              <a:rPr lang="en-US" b="true" sz="2699">
                <a:solidFill>
                  <a:srgbClr val="000000"/>
                </a:solidFill>
                <a:latin typeface="Agrandir Bold"/>
                <a:ea typeface="Agrandir Bold"/>
                <a:cs typeface="Agrandir Bold"/>
                <a:sym typeface="Agrandir Bold"/>
              </a:rPr>
              <a:t>Transformers Architecture: Utilizes multi-head self-attention mechanisms to understand context by considering all words in a sentence simultaneously.</a:t>
            </a:r>
          </a:p>
          <a:p>
            <a:pPr algn="just" marL="1165854" indent="-388618" lvl="2">
              <a:lnSpc>
                <a:spcPts val="3779"/>
              </a:lnSpc>
              <a:spcBef>
                <a:spcPct val="0"/>
              </a:spcBef>
              <a:buFont typeface="Arial"/>
              <a:buChar char="⚬"/>
            </a:pPr>
            <a:r>
              <a:rPr lang="en-US" b="true" sz="2699">
                <a:solidFill>
                  <a:srgbClr val="000000"/>
                </a:solidFill>
                <a:latin typeface="Agrandir Bold"/>
                <a:ea typeface="Agrandir Bold"/>
                <a:cs typeface="Agrandir Bold"/>
                <a:sym typeface="Agrandir Bold"/>
              </a:rPr>
              <a:t>Fine-tuning: Can be fine-tuned on specific classification tasks using labeled data, allowing it to learn task-specific patterns.</a:t>
            </a:r>
          </a:p>
          <a:p>
            <a:pPr algn="just">
              <a:lnSpc>
                <a:spcPts val="3779"/>
              </a:lnSpc>
              <a:spcBef>
                <a:spcPct val="0"/>
              </a:spcBef>
            </a:pPr>
          </a:p>
          <a:p>
            <a:pPr algn="just" marL="582927" indent="-291463" lvl="1">
              <a:lnSpc>
                <a:spcPts val="3779"/>
              </a:lnSpc>
              <a:spcBef>
                <a:spcPct val="0"/>
              </a:spcBef>
              <a:buFont typeface="Arial"/>
              <a:buChar char="•"/>
            </a:pPr>
            <a:r>
              <a:rPr lang="en-US" b="true" sz="2699">
                <a:solidFill>
                  <a:srgbClr val="000000"/>
                </a:solidFill>
                <a:latin typeface="Agrandir Bold"/>
                <a:ea typeface="Agrandir Bold"/>
                <a:cs typeface="Agrandir Bold"/>
                <a:sym typeface="Agrandir Bold"/>
              </a:rPr>
              <a:t>Advantages:</a:t>
            </a:r>
          </a:p>
          <a:p>
            <a:pPr algn="just" marL="1165854" indent="-388618" lvl="2">
              <a:lnSpc>
                <a:spcPts val="3779"/>
              </a:lnSpc>
              <a:spcBef>
                <a:spcPct val="0"/>
              </a:spcBef>
              <a:buFont typeface="Arial"/>
              <a:buChar char="⚬"/>
            </a:pPr>
            <a:r>
              <a:rPr lang="en-US" b="true" sz="2699">
                <a:solidFill>
                  <a:srgbClr val="000000"/>
                </a:solidFill>
                <a:latin typeface="Agrandir Bold"/>
                <a:ea typeface="Agrandir Bold"/>
                <a:cs typeface="Agrandir Bold"/>
                <a:sym typeface="Agrandir Bold"/>
              </a:rPr>
              <a:t>Contextual Representation: Unlike BoW and TF-IDF, DistilBERT captures the meaning of words based on their context within sentences.</a:t>
            </a:r>
          </a:p>
          <a:p>
            <a:pPr algn="just" marL="1165854" indent="-388618" lvl="2">
              <a:lnSpc>
                <a:spcPts val="3779"/>
              </a:lnSpc>
              <a:spcBef>
                <a:spcPct val="0"/>
              </a:spcBef>
              <a:buFont typeface="Arial"/>
              <a:buChar char="⚬"/>
            </a:pPr>
            <a:r>
              <a:rPr lang="en-US" b="true" sz="2699">
                <a:solidFill>
                  <a:srgbClr val="000000"/>
                </a:solidFill>
                <a:latin typeface="Agrandir Bold"/>
                <a:ea typeface="Agrandir Bold"/>
                <a:cs typeface="Agrandir Bold"/>
                <a:sym typeface="Agrandir Bold"/>
              </a:rPr>
              <a:t>Reduced Size and Complexity: Retains 97% of BERT's language understanding capabilities while being 60% smaller and faster.</a:t>
            </a:r>
          </a:p>
          <a:p>
            <a:pPr algn="just" marL="1165854" indent="-388618" lvl="2">
              <a:lnSpc>
                <a:spcPts val="3779"/>
              </a:lnSpc>
              <a:spcBef>
                <a:spcPct val="0"/>
              </a:spcBef>
              <a:buFont typeface="Arial"/>
              <a:buChar char="⚬"/>
            </a:pPr>
            <a:r>
              <a:rPr lang="en-US" b="true" sz="2699">
                <a:solidFill>
                  <a:srgbClr val="000000"/>
                </a:solidFill>
                <a:latin typeface="Agrandir Bold"/>
                <a:ea typeface="Agrandir Bold"/>
                <a:cs typeface="Agrandir Bold"/>
                <a:sym typeface="Agrandir Bold"/>
              </a:rPr>
              <a:t>Versatility: Applicable for various NLP tasks beyond classification, such as sentiment analysis and named entity recognition.</a:t>
            </a:r>
          </a:p>
          <a:p>
            <a:pPr algn="just">
              <a:lnSpc>
                <a:spcPts val="377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4273573" y="3747494"/>
            <a:ext cx="9398198" cy="230505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2B2B2B"/>
                </a:solidFill>
                <a:latin typeface="Agrandir"/>
                <a:ea typeface="Agrandir"/>
                <a:cs typeface="Agrandir"/>
                <a:sym typeface="Agrandir"/>
              </a:rPr>
              <a:t>Data Preparation and EDA</a:t>
            </a:r>
          </a:p>
        </p:txBody>
      </p:sp>
      <p:pic>
        <p:nvPicPr>
          <p:cNvPr name="Picture 3" id="3"/>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4" id="4"/>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563280" y="2719406"/>
            <a:ext cx="6388021" cy="6348095"/>
          </a:xfrm>
          <a:custGeom>
            <a:avLst/>
            <a:gdLst/>
            <a:ahLst/>
            <a:cxnLst/>
            <a:rect r="r" b="b" t="t" l="l"/>
            <a:pathLst>
              <a:path h="6348095" w="6388021">
                <a:moveTo>
                  <a:pt x="0" y="0"/>
                </a:moveTo>
                <a:lnTo>
                  <a:pt x="6388021" y="0"/>
                </a:lnTo>
                <a:lnTo>
                  <a:pt x="6388021" y="6348095"/>
                </a:lnTo>
                <a:lnTo>
                  <a:pt x="0" y="6348095"/>
                </a:lnTo>
                <a:lnTo>
                  <a:pt x="0" y="0"/>
                </a:lnTo>
                <a:close/>
              </a:path>
            </a:pathLst>
          </a:custGeom>
          <a:blipFill>
            <a:blip r:embed="rId2"/>
            <a:stretch>
              <a:fillRect l="0" t="0" r="0" b="0"/>
            </a:stretch>
          </a:blipFill>
        </p:spPr>
      </p:sp>
      <p:sp>
        <p:nvSpPr>
          <p:cNvPr name="Freeform 3" id="3"/>
          <p:cNvSpPr/>
          <p:nvPr/>
        </p:nvSpPr>
        <p:spPr>
          <a:xfrm flipH="false" flipV="false" rot="0">
            <a:off x="9408417" y="2719406"/>
            <a:ext cx="6542169" cy="6305016"/>
          </a:xfrm>
          <a:custGeom>
            <a:avLst/>
            <a:gdLst/>
            <a:ahLst/>
            <a:cxnLst/>
            <a:rect r="r" b="b" t="t" l="l"/>
            <a:pathLst>
              <a:path h="6305016" w="6542169">
                <a:moveTo>
                  <a:pt x="0" y="0"/>
                </a:moveTo>
                <a:lnTo>
                  <a:pt x="6542169" y="0"/>
                </a:lnTo>
                <a:lnTo>
                  <a:pt x="6542169" y="6305016"/>
                </a:lnTo>
                <a:lnTo>
                  <a:pt x="0" y="6305016"/>
                </a:lnTo>
                <a:lnTo>
                  <a:pt x="0" y="0"/>
                </a:lnTo>
                <a:close/>
              </a:path>
            </a:pathLst>
          </a:custGeom>
          <a:blipFill>
            <a:blip r:embed="rId3"/>
            <a:stretch>
              <a:fillRect l="0" t="0" r="0" b="0"/>
            </a:stretch>
          </a:blipFill>
        </p:spPr>
      </p:sp>
      <p:sp>
        <p:nvSpPr>
          <p:cNvPr name="TextBox 4" id="4"/>
          <p:cNvSpPr txBox="true"/>
          <p:nvPr/>
        </p:nvSpPr>
        <p:spPr>
          <a:xfrm rot="0">
            <a:off x="581438" y="17095"/>
            <a:ext cx="10727085" cy="7277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Agrandir Bold"/>
                <a:ea typeface="Agrandir Bold"/>
                <a:cs typeface="Agrandir Bold"/>
                <a:sym typeface="Agrandir Bold"/>
              </a:rPr>
              <a:t>Performance of each Text Classification Model</a:t>
            </a:r>
          </a:p>
        </p:txBody>
      </p:sp>
      <p:sp>
        <p:nvSpPr>
          <p:cNvPr name="TextBox 5" id="5"/>
          <p:cNvSpPr txBox="true"/>
          <p:nvPr/>
        </p:nvSpPr>
        <p:spPr>
          <a:xfrm rot="0">
            <a:off x="1931757" y="1277320"/>
            <a:ext cx="6738491" cy="7277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Agrandir Bold"/>
                <a:ea typeface="Agrandir Bold"/>
                <a:cs typeface="Agrandir Bold"/>
                <a:sym typeface="Agrandir Bold"/>
              </a:rPr>
              <a:t>Naive Bayes</a:t>
            </a:r>
            <a:r>
              <a:rPr lang="en-US" b="true" sz="3599">
                <a:solidFill>
                  <a:srgbClr val="000000"/>
                </a:solidFill>
                <a:latin typeface="Agrandir Bold"/>
                <a:ea typeface="Agrandir Bold"/>
                <a:cs typeface="Agrandir Bold"/>
                <a:sym typeface="Agrandir Bold"/>
              </a:rPr>
              <a:t> BOW and TF-IDF:</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523682" y="2003765"/>
            <a:ext cx="6636163" cy="6279469"/>
          </a:xfrm>
          <a:custGeom>
            <a:avLst/>
            <a:gdLst/>
            <a:ahLst/>
            <a:cxnLst/>
            <a:rect r="r" b="b" t="t" l="l"/>
            <a:pathLst>
              <a:path h="6279469" w="6636163">
                <a:moveTo>
                  <a:pt x="0" y="0"/>
                </a:moveTo>
                <a:lnTo>
                  <a:pt x="6636163" y="0"/>
                </a:lnTo>
                <a:lnTo>
                  <a:pt x="6636163" y="6279470"/>
                </a:lnTo>
                <a:lnTo>
                  <a:pt x="0" y="6279470"/>
                </a:lnTo>
                <a:lnTo>
                  <a:pt x="0" y="0"/>
                </a:lnTo>
                <a:close/>
              </a:path>
            </a:pathLst>
          </a:custGeom>
          <a:blipFill>
            <a:blip r:embed="rId2"/>
            <a:stretch>
              <a:fillRect l="0" t="0" r="0" b="0"/>
            </a:stretch>
          </a:blipFill>
        </p:spPr>
      </p:sp>
      <p:sp>
        <p:nvSpPr>
          <p:cNvPr name="Freeform 3" id="3"/>
          <p:cNvSpPr/>
          <p:nvPr/>
        </p:nvSpPr>
        <p:spPr>
          <a:xfrm flipH="false" flipV="false" rot="0">
            <a:off x="9144000" y="1979269"/>
            <a:ext cx="6457614" cy="6328462"/>
          </a:xfrm>
          <a:custGeom>
            <a:avLst/>
            <a:gdLst/>
            <a:ahLst/>
            <a:cxnLst/>
            <a:rect r="r" b="b" t="t" l="l"/>
            <a:pathLst>
              <a:path h="6328462" w="6457614">
                <a:moveTo>
                  <a:pt x="0" y="0"/>
                </a:moveTo>
                <a:lnTo>
                  <a:pt x="6457614" y="0"/>
                </a:lnTo>
                <a:lnTo>
                  <a:pt x="6457614" y="6328462"/>
                </a:lnTo>
                <a:lnTo>
                  <a:pt x="0" y="6328462"/>
                </a:lnTo>
                <a:lnTo>
                  <a:pt x="0" y="0"/>
                </a:lnTo>
                <a:close/>
              </a:path>
            </a:pathLst>
          </a:custGeom>
          <a:blipFill>
            <a:blip r:embed="rId3"/>
            <a:stretch>
              <a:fillRect l="0" t="0" r="0" b="0"/>
            </a:stretch>
          </a:blipFill>
        </p:spPr>
      </p:sp>
      <p:sp>
        <p:nvSpPr>
          <p:cNvPr name="TextBox 4" id="4"/>
          <p:cNvSpPr txBox="true"/>
          <p:nvPr/>
        </p:nvSpPr>
        <p:spPr>
          <a:xfrm rot="0">
            <a:off x="1208984" y="300990"/>
            <a:ext cx="8360420" cy="727710"/>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Agrandir Bold"/>
                <a:ea typeface="Agrandir Bold"/>
                <a:cs typeface="Agrandir Bold"/>
                <a:sym typeface="Agrandir Bold"/>
              </a:rPr>
              <a:t>Logistic Regression</a:t>
            </a:r>
            <a:r>
              <a:rPr lang="en-US" b="true" sz="3599">
                <a:solidFill>
                  <a:srgbClr val="FFFFFF"/>
                </a:solidFill>
                <a:latin typeface="Agrandir Bold"/>
                <a:ea typeface="Agrandir Bold"/>
                <a:cs typeface="Agrandir Bold"/>
                <a:sym typeface="Agrandir Bold"/>
              </a:rPr>
              <a:t> BOW and TF-IDF:</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586611" y="1998272"/>
            <a:ext cx="6595498" cy="6290456"/>
          </a:xfrm>
          <a:custGeom>
            <a:avLst/>
            <a:gdLst/>
            <a:ahLst/>
            <a:cxnLst/>
            <a:rect r="r" b="b" t="t" l="l"/>
            <a:pathLst>
              <a:path h="6290456" w="6595498">
                <a:moveTo>
                  <a:pt x="0" y="0"/>
                </a:moveTo>
                <a:lnTo>
                  <a:pt x="6595498" y="0"/>
                </a:lnTo>
                <a:lnTo>
                  <a:pt x="6595498" y="6290456"/>
                </a:lnTo>
                <a:lnTo>
                  <a:pt x="0" y="6290456"/>
                </a:lnTo>
                <a:lnTo>
                  <a:pt x="0" y="0"/>
                </a:lnTo>
                <a:close/>
              </a:path>
            </a:pathLst>
          </a:custGeom>
          <a:blipFill>
            <a:blip r:embed="rId2"/>
            <a:stretch>
              <a:fillRect l="0" t="0" r="0" b="0"/>
            </a:stretch>
          </a:blipFill>
        </p:spPr>
      </p:sp>
      <p:sp>
        <p:nvSpPr>
          <p:cNvPr name="Freeform 3" id="3"/>
          <p:cNvSpPr/>
          <p:nvPr/>
        </p:nvSpPr>
        <p:spPr>
          <a:xfrm flipH="false" flipV="false" rot="0">
            <a:off x="9465443" y="1998272"/>
            <a:ext cx="6768889" cy="6244300"/>
          </a:xfrm>
          <a:custGeom>
            <a:avLst/>
            <a:gdLst/>
            <a:ahLst/>
            <a:cxnLst/>
            <a:rect r="r" b="b" t="t" l="l"/>
            <a:pathLst>
              <a:path h="6244300" w="6768889">
                <a:moveTo>
                  <a:pt x="0" y="0"/>
                </a:moveTo>
                <a:lnTo>
                  <a:pt x="6768889" y="0"/>
                </a:lnTo>
                <a:lnTo>
                  <a:pt x="6768889" y="6244300"/>
                </a:lnTo>
                <a:lnTo>
                  <a:pt x="0" y="6244300"/>
                </a:lnTo>
                <a:lnTo>
                  <a:pt x="0" y="0"/>
                </a:lnTo>
                <a:close/>
              </a:path>
            </a:pathLst>
          </a:custGeom>
          <a:blipFill>
            <a:blip r:embed="rId3"/>
            <a:stretch>
              <a:fillRect l="0" t="0" r="0" b="0"/>
            </a:stretch>
          </a:blipFill>
        </p:spPr>
      </p:sp>
      <p:sp>
        <p:nvSpPr>
          <p:cNvPr name="TextBox 4" id="4"/>
          <p:cNvSpPr txBox="true"/>
          <p:nvPr/>
        </p:nvSpPr>
        <p:spPr>
          <a:xfrm rot="0">
            <a:off x="1711151" y="574357"/>
            <a:ext cx="7432849" cy="7277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Agrandir Bold"/>
                <a:ea typeface="Agrandir Bold"/>
                <a:cs typeface="Agrandir Bold"/>
                <a:sym typeface="Agrandir Bold"/>
              </a:rPr>
              <a:t>Random Forest BOW and TF-IDF:</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4328596" y="656088"/>
            <a:ext cx="7666936" cy="8974825"/>
          </a:xfrm>
          <a:custGeom>
            <a:avLst/>
            <a:gdLst/>
            <a:ahLst/>
            <a:cxnLst/>
            <a:rect r="r" b="b" t="t" l="l"/>
            <a:pathLst>
              <a:path h="8974825" w="7666936">
                <a:moveTo>
                  <a:pt x="0" y="0"/>
                </a:moveTo>
                <a:lnTo>
                  <a:pt x="7666936" y="0"/>
                </a:lnTo>
                <a:lnTo>
                  <a:pt x="7666936" y="8974824"/>
                </a:lnTo>
                <a:lnTo>
                  <a:pt x="0" y="8974824"/>
                </a:lnTo>
                <a:lnTo>
                  <a:pt x="0" y="0"/>
                </a:lnTo>
                <a:close/>
              </a:path>
            </a:pathLst>
          </a:custGeom>
          <a:blipFill>
            <a:blip r:embed="rId2"/>
            <a:stretch>
              <a:fillRect l="0" t="0" r="0" b="0"/>
            </a:stretch>
          </a:blipFill>
        </p:spPr>
      </p:sp>
      <p:sp>
        <p:nvSpPr>
          <p:cNvPr name="TextBox 3" id="3"/>
          <p:cNvSpPr txBox="true"/>
          <p:nvPr/>
        </p:nvSpPr>
        <p:spPr>
          <a:xfrm rot="0">
            <a:off x="1158050" y="574357"/>
            <a:ext cx="2362572" cy="7277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Agrandir Bold"/>
                <a:ea typeface="Agrandir Bold"/>
                <a:cs typeface="Agrandir Bold"/>
                <a:sym typeface="Agrandir Bold"/>
              </a:rPr>
              <a:t>DistilBERT</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5204593" y="2988088"/>
            <a:ext cx="9377108" cy="6717475"/>
          </a:xfrm>
          <a:custGeom>
            <a:avLst/>
            <a:gdLst/>
            <a:ahLst/>
            <a:cxnLst/>
            <a:rect r="r" b="b" t="t" l="l"/>
            <a:pathLst>
              <a:path h="6717475" w="9377108">
                <a:moveTo>
                  <a:pt x="0" y="0"/>
                </a:moveTo>
                <a:lnTo>
                  <a:pt x="9377108" y="0"/>
                </a:lnTo>
                <a:lnTo>
                  <a:pt x="9377108" y="6717474"/>
                </a:lnTo>
                <a:lnTo>
                  <a:pt x="0" y="6717474"/>
                </a:lnTo>
                <a:lnTo>
                  <a:pt x="0" y="0"/>
                </a:lnTo>
                <a:close/>
              </a:path>
            </a:pathLst>
          </a:custGeom>
          <a:blipFill>
            <a:blip r:embed="rId2"/>
            <a:stretch>
              <a:fillRect l="0" t="0" r="0" b="0"/>
            </a:stretch>
          </a:blipFill>
        </p:spPr>
      </p:sp>
      <p:sp>
        <p:nvSpPr>
          <p:cNvPr name="TextBox 3" id="3"/>
          <p:cNvSpPr txBox="true"/>
          <p:nvPr/>
        </p:nvSpPr>
        <p:spPr>
          <a:xfrm rot="0">
            <a:off x="764487" y="642499"/>
            <a:ext cx="13178680" cy="200406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Agrandir Bold"/>
                <a:ea typeface="Agrandir Bold"/>
                <a:cs typeface="Agrandir Bold"/>
                <a:sym typeface="Agrandir Bold"/>
              </a:rPr>
              <a:t>We’ll be using DistilBERT for text classification task of predicting primary reason for test.csv since it gave highest Accuracy out of all prediction models at 0.23%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grpSp>
        <p:nvGrpSpPr>
          <p:cNvPr name="Group 3" id="3"/>
          <p:cNvGrpSpPr/>
          <p:nvPr/>
        </p:nvGrpSpPr>
        <p:grpSpPr>
          <a:xfrm rot="0">
            <a:off x="4911263" y="4219178"/>
            <a:ext cx="8465475" cy="1848644"/>
            <a:chOff x="0" y="0"/>
            <a:chExt cx="11287299" cy="2464859"/>
          </a:xfrm>
        </p:grpSpPr>
        <p:sp>
          <p:nvSpPr>
            <p:cNvPr name="TextBox 4" id="4"/>
            <p:cNvSpPr txBox="true"/>
            <p:nvPr/>
          </p:nvSpPr>
          <p:spPr>
            <a:xfrm rot="0">
              <a:off x="0" y="-190500"/>
              <a:ext cx="11287299" cy="1600200"/>
            </a:xfrm>
            <a:prstGeom prst="rect">
              <a:avLst/>
            </a:prstGeom>
          </p:spPr>
          <p:txBody>
            <a:bodyPr anchor="t" rtlCol="false" tIns="0" lIns="0" bIns="0" rIns="0">
              <a:spAutoFit/>
            </a:bodyPr>
            <a:lstStyle/>
            <a:p>
              <a:pPr algn="ctr" marL="0" indent="0" lvl="0">
                <a:lnSpc>
                  <a:spcPts val="8399"/>
                </a:lnSpc>
                <a:spcBef>
                  <a:spcPct val="0"/>
                </a:spcBef>
              </a:pPr>
              <a:r>
                <a:rPr lang="en-US" sz="6999" u="none">
                  <a:solidFill>
                    <a:srgbClr val="2B2B2B"/>
                  </a:solidFill>
                  <a:latin typeface="Agrandir"/>
                  <a:ea typeface="Agrandir"/>
                  <a:cs typeface="Agrandir"/>
                  <a:sym typeface="Agrandir"/>
                </a:rPr>
                <a:t>Thank you!</a:t>
              </a:r>
            </a:p>
          </p:txBody>
        </p:sp>
        <p:sp>
          <p:nvSpPr>
            <p:cNvPr name="TextBox 5" id="5"/>
            <p:cNvSpPr txBox="true"/>
            <p:nvPr/>
          </p:nvSpPr>
          <p:spPr>
            <a:xfrm rot="0">
              <a:off x="0" y="1819487"/>
              <a:ext cx="11287299" cy="645371"/>
            </a:xfrm>
            <a:prstGeom prst="rect">
              <a:avLst/>
            </a:prstGeom>
          </p:spPr>
          <p:txBody>
            <a:bodyPr anchor="t" rtlCol="false" tIns="0" lIns="0" bIns="0" rIns="0">
              <a:spAutoFit/>
            </a:bodyPr>
            <a:lstStyle/>
            <a:p>
              <a:pPr algn="ctr" marL="0" indent="0" lvl="0">
                <a:lnSpc>
                  <a:spcPts val="3640"/>
                </a:lnSpc>
              </a:pPr>
            </a:p>
          </p:txBody>
        </p:sp>
      </p:grpSp>
      <p:pic>
        <p:nvPicPr>
          <p:cNvPr name="Picture 6" id="6"/>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8" id="8"/>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4810715" y="2950641"/>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Freeform 4" id="4"/>
          <p:cNvSpPr/>
          <p:nvPr/>
        </p:nvSpPr>
        <p:spPr>
          <a:xfrm flipH="false" flipV="false" rot="0">
            <a:off x="887436" y="2129854"/>
            <a:ext cx="16371864" cy="5975730"/>
          </a:xfrm>
          <a:custGeom>
            <a:avLst/>
            <a:gdLst/>
            <a:ahLst/>
            <a:cxnLst/>
            <a:rect r="r" b="b" t="t" l="l"/>
            <a:pathLst>
              <a:path h="5975730" w="16371864">
                <a:moveTo>
                  <a:pt x="0" y="0"/>
                </a:moveTo>
                <a:lnTo>
                  <a:pt x="16371864" y="0"/>
                </a:lnTo>
                <a:lnTo>
                  <a:pt x="16371864" y="5975731"/>
                </a:lnTo>
                <a:lnTo>
                  <a:pt x="0" y="5975731"/>
                </a:lnTo>
                <a:lnTo>
                  <a:pt x="0" y="0"/>
                </a:lnTo>
                <a:close/>
              </a:path>
            </a:pathLst>
          </a:custGeom>
          <a:blipFill>
            <a:blip r:embed="rId4"/>
            <a:stretch>
              <a:fillRect l="0" t="0" r="0" b="0"/>
            </a:stretch>
          </a:blipFill>
        </p:spPr>
      </p:sp>
      <p:sp>
        <p:nvSpPr>
          <p:cNvPr name="TextBox 5" id="5"/>
          <p:cNvSpPr txBox="true"/>
          <p:nvPr/>
        </p:nvSpPr>
        <p:spPr>
          <a:xfrm rot="0">
            <a:off x="3277916" y="931787"/>
            <a:ext cx="11283462" cy="1022959"/>
          </a:xfrm>
          <a:prstGeom prst="rect">
            <a:avLst/>
          </a:prstGeom>
        </p:spPr>
        <p:txBody>
          <a:bodyPr anchor="t" rtlCol="false" tIns="0" lIns="0" bIns="0" rIns="0">
            <a:spAutoFit/>
          </a:bodyPr>
          <a:lstStyle/>
          <a:p>
            <a:pPr algn="ctr">
              <a:lnSpc>
                <a:spcPts val="7139"/>
              </a:lnSpc>
              <a:spcBef>
                <a:spcPct val="0"/>
              </a:spcBef>
            </a:pPr>
            <a:r>
              <a:rPr lang="en-US" b="true" sz="5099">
                <a:solidFill>
                  <a:srgbClr val="000000"/>
                </a:solidFill>
                <a:latin typeface="Agrandir Bold"/>
                <a:ea typeface="Agrandir Bold"/>
                <a:cs typeface="Agrandir Bold"/>
                <a:sym typeface="Agrandir Bold"/>
              </a:rPr>
              <a:t>Distribution Followed By ST and HT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425796">
            <a:off x="-4836105" y="-3855776"/>
            <a:ext cx="17005599" cy="18983681"/>
          </a:xfrm>
          <a:prstGeom prst="rect">
            <a:avLst/>
          </a:prstGeom>
        </p:spPr>
      </p:pic>
      <p:sp>
        <p:nvSpPr>
          <p:cNvPr name="Freeform 3" id="3"/>
          <p:cNvSpPr/>
          <p:nvPr/>
        </p:nvSpPr>
        <p:spPr>
          <a:xfrm flipH="false" flipV="false" rot="0">
            <a:off x="1028700" y="836216"/>
            <a:ext cx="2367967" cy="6356958"/>
          </a:xfrm>
          <a:custGeom>
            <a:avLst/>
            <a:gdLst/>
            <a:ahLst/>
            <a:cxnLst/>
            <a:rect r="r" b="b" t="t" l="l"/>
            <a:pathLst>
              <a:path h="6356958" w="2367967">
                <a:moveTo>
                  <a:pt x="0" y="0"/>
                </a:moveTo>
                <a:lnTo>
                  <a:pt x="2367967" y="0"/>
                </a:lnTo>
                <a:lnTo>
                  <a:pt x="2367967"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6342995" y="4894508"/>
            <a:ext cx="9833867" cy="2298666"/>
          </a:xfrm>
          <a:custGeom>
            <a:avLst/>
            <a:gdLst/>
            <a:ahLst/>
            <a:cxnLst/>
            <a:rect r="r" b="b" t="t" l="l"/>
            <a:pathLst>
              <a:path h="2298666" w="9833867">
                <a:moveTo>
                  <a:pt x="0" y="0"/>
                </a:moveTo>
                <a:lnTo>
                  <a:pt x="9833867" y="0"/>
                </a:lnTo>
                <a:lnTo>
                  <a:pt x="9833867" y="2298666"/>
                </a:lnTo>
                <a:lnTo>
                  <a:pt x="0" y="2298666"/>
                </a:lnTo>
                <a:lnTo>
                  <a:pt x="0" y="0"/>
                </a:lnTo>
                <a:close/>
              </a:path>
            </a:pathLst>
          </a:custGeom>
          <a:blipFill>
            <a:blip r:embed="rId4"/>
            <a:stretch>
              <a:fillRect l="0" t="0" r="0" b="0"/>
            </a:stretch>
          </a:blipFill>
        </p:spPr>
      </p:sp>
      <p:sp>
        <p:nvSpPr>
          <p:cNvPr name="TextBox 5" id="5"/>
          <p:cNvSpPr txBox="true"/>
          <p:nvPr/>
        </p:nvSpPr>
        <p:spPr>
          <a:xfrm rot="0">
            <a:off x="4280938" y="2147481"/>
            <a:ext cx="12835660" cy="1484139"/>
          </a:xfrm>
          <a:prstGeom prst="rect">
            <a:avLst/>
          </a:prstGeom>
        </p:spPr>
        <p:txBody>
          <a:bodyPr anchor="t" rtlCol="false" tIns="0" lIns="0" bIns="0" rIns="0">
            <a:spAutoFit/>
          </a:bodyPr>
          <a:lstStyle/>
          <a:p>
            <a:pPr algn="l">
              <a:lnSpc>
                <a:spcPts val="3772"/>
              </a:lnSpc>
              <a:spcBef>
                <a:spcPct val="0"/>
              </a:spcBef>
            </a:pPr>
            <a:r>
              <a:rPr lang="en-US" b="true" sz="2694">
                <a:solidFill>
                  <a:srgbClr val="C41616"/>
                </a:solidFill>
                <a:latin typeface="Agrandir Bold"/>
                <a:ea typeface="Agrandir Bold"/>
                <a:cs typeface="Agrandir Bold"/>
                <a:sym typeface="Agrandir Bold"/>
              </a:rPr>
              <a:t>Observation: </a:t>
            </a:r>
            <a:r>
              <a:rPr lang="en-US" sz="2694">
                <a:solidFill>
                  <a:srgbClr val="000000"/>
                </a:solidFill>
                <a:latin typeface="Agrandir"/>
                <a:ea typeface="Agrandir"/>
                <a:cs typeface="Agrandir"/>
                <a:sym typeface="Agrandir"/>
              </a:rPr>
              <a:t>We find out that this data contains records about calls that were assigned to agents over a period of 1 month, starting from 01-08-2024 and ending on 31-08-2024 (DD-MM-YYYY)</a:t>
            </a:r>
          </a:p>
        </p:txBody>
      </p:sp>
      <p:sp>
        <p:nvSpPr>
          <p:cNvPr name="TextBox 6" id="6"/>
          <p:cNvSpPr txBox="true"/>
          <p:nvPr/>
        </p:nvSpPr>
        <p:spPr>
          <a:xfrm rot="0">
            <a:off x="5132866" y="7855552"/>
            <a:ext cx="11983732" cy="1429385"/>
          </a:xfrm>
          <a:prstGeom prst="rect">
            <a:avLst/>
          </a:prstGeom>
        </p:spPr>
        <p:txBody>
          <a:bodyPr anchor="t" rtlCol="false" tIns="0" lIns="0" bIns="0" rIns="0">
            <a:spAutoFit/>
          </a:bodyPr>
          <a:lstStyle/>
          <a:p>
            <a:pPr algn="l">
              <a:lnSpc>
                <a:spcPts val="3640"/>
              </a:lnSpc>
              <a:spcBef>
                <a:spcPct val="0"/>
              </a:spcBef>
            </a:pPr>
            <a:r>
              <a:rPr lang="en-US" b="true" sz="2600">
                <a:solidFill>
                  <a:srgbClr val="C41616"/>
                </a:solidFill>
                <a:latin typeface="Agrandir Bold"/>
                <a:ea typeface="Agrandir Bold"/>
                <a:cs typeface="Agrandir Bold"/>
                <a:sym typeface="Agrandir Bold"/>
              </a:rPr>
              <a:t>Observation:</a:t>
            </a:r>
            <a:r>
              <a:rPr lang="en-US" sz="2600">
                <a:solidFill>
                  <a:srgbClr val="FFFFFF"/>
                </a:solidFill>
                <a:latin typeface="Agrandir"/>
                <a:ea typeface="Agrandir"/>
                <a:cs typeface="Agrandir"/>
                <a:sym typeface="Agrandir"/>
              </a:rPr>
              <a:t>  </a:t>
            </a:r>
            <a:r>
              <a:rPr lang="en-US" sz="2600">
                <a:solidFill>
                  <a:srgbClr val="000000"/>
                </a:solidFill>
                <a:latin typeface="Agrandir"/>
                <a:ea typeface="Agrandir"/>
                <a:cs typeface="Agrandir"/>
                <a:sym typeface="Agrandir"/>
              </a:rPr>
              <a:t>Work was done all 31 days, but we still don't know how many days an average worker works, that means we don't know average working days / working hours for an employe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750242" y="1028700"/>
            <a:ext cx="19770751" cy="18262535"/>
          </a:xfrm>
          <a:prstGeom prst="rect">
            <a:avLst/>
          </a:prstGeom>
        </p:spPr>
      </p:pic>
      <p:grpSp>
        <p:nvGrpSpPr>
          <p:cNvPr name="Group 3" id="3"/>
          <p:cNvGrpSpPr/>
          <p:nvPr/>
        </p:nvGrpSpPr>
        <p:grpSpPr>
          <a:xfrm rot="0">
            <a:off x="1199680" y="792490"/>
            <a:ext cx="15501410" cy="2748452"/>
            <a:chOff x="0" y="0"/>
            <a:chExt cx="20668547" cy="3664602"/>
          </a:xfrm>
        </p:grpSpPr>
        <p:sp>
          <p:nvSpPr>
            <p:cNvPr name="TextBox 4" id="4"/>
            <p:cNvSpPr txBox="true"/>
            <p:nvPr/>
          </p:nvSpPr>
          <p:spPr>
            <a:xfrm rot="0">
              <a:off x="0" y="2975204"/>
              <a:ext cx="20668547" cy="689398"/>
            </a:xfrm>
            <a:prstGeom prst="rect">
              <a:avLst/>
            </a:prstGeom>
          </p:spPr>
          <p:txBody>
            <a:bodyPr anchor="t" rtlCol="false" tIns="0" lIns="0" bIns="0" rIns="0">
              <a:spAutoFit/>
            </a:bodyPr>
            <a:lstStyle/>
            <a:p>
              <a:pPr algn="l" marL="0" indent="0" lvl="0">
                <a:lnSpc>
                  <a:spcPts val="3920"/>
                </a:lnSpc>
                <a:spcBef>
                  <a:spcPct val="0"/>
                </a:spcBef>
              </a:pPr>
            </a:p>
          </p:txBody>
        </p:sp>
        <p:sp>
          <p:nvSpPr>
            <p:cNvPr name="TextBox 5" id="5"/>
            <p:cNvSpPr txBox="true"/>
            <p:nvPr/>
          </p:nvSpPr>
          <p:spPr>
            <a:xfrm rot="0">
              <a:off x="0" y="-180975"/>
              <a:ext cx="20668547" cy="2644775"/>
            </a:xfrm>
            <a:prstGeom prst="rect">
              <a:avLst/>
            </a:prstGeom>
          </p:spPr>
          <p:txBody>
            <a:bodyPr anchor="t" rtlCol="false" tIns="0" lIns="0" bIns="0" rIns="0">
              <a:spAutoFit/>
            </a:bodyPr>
            <a:lstStyle/>
            <a:p>
              <a:pPr algn="l" marL="0" indent="0" lvl="0">
                <a:lnSpc>
                  <a:spcPts val="7320"/>
                </a:lnSpc>
                <a:spcBef>
                  <a:spcPct val="0"/>
                </a:spcBef>
              </a:pPr>
              <a:r>
                <a:rPr lang="en-US" sz="6100">
                  <a:solidFill>
                    <a:srgbClr val="2B2B2B"/>
                  </a:solidFill>
                  <a:latin typeface="Agrandir"/>
                  <a:ea typeface="Agrandir"/>
                  <a:cs typeface="Agrandir"/>
                  <a:sym typeface="Agrandir"/>
                </a:rPr>
                <a:t>Finding Effect of no of agents and their performance on Waiting and Handle Time</a:t>
              </a:r>
            </a:p>
          </p:txBody>
        </p:sp>
      </p:grpSp>
      <p:pic>
        <p:nvPicPr>
          <p:cNvPr name="Picture 6" id="6"/>
          <p:cNvPicPr>
            <a:picLocks noChangeAspect="true"/>
          </p:cNvPicPr>
          <p:nvPr/>
        </p:nvPicPr>
        <p:blipFill>
          <a:blip r:embed="rId3">
            <a:alphaModFix amt="25000"/>
          </a:blip>
          <a:srcRect l="0" t="0" r="0" b="0"/>
          <a:stretch>
            <a:fillRect/>
          </a:stretch>
        </p:blipFill>
        <p:spPr>
          <a:xfrm flipH="false" flipV="false" rot="-3982960">
            <a:off x="13745551" y="-3705176"/>
            <a:ext cx="5352514" cy="7410352"/>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
        <p:nvSpPr>
          <p:cNvPr name="Freeform 8" id="8"/>
          <p:cNvSpPr/>
          <p:nvPr/>
        </p:nvSpPr>
        <p:spPr>
          <a:xfrm flipH="false" flipV="false" rot="0">
            <a:off x="953840" y="3532749"/>
            <a:ext cx="7632392" cy="6039130"/>
          </a:xfrm>
          <a:custGeom>
            <a:avLst/>
            <a:gdLst/>
            <a:ahLst/>
            <a:cxnLst/>
            <a:rect r="r" b="b" t="t" l="l"/>
            <a:pathLst>
              <a:path h="6039130" w="7632392">
                <a:moveTo>
                  <a:pt x="0" y="0"/>
                </a:moveTo>
                <a:lnTo>
                  <a:pt x="7632392" y="0"/>
                </a:lnTo>
                <a:lnTo>
                  <a:pt x="7632392" y="6039130"/>
                </a:lnTo>
                <a:lnTo>
                  <a:pt x="0" y="6039130"/>
                </a:lnTo>
                <a:lnTo>
                  <a:pt x="0" y="0"/>
                </a:lnTo>
                <a:close/>
              </a:path>
            </a:pathLst>
          </a:custGeom>
          <a:blipFill>
            <a:blip r:embed="rId5"/>
            <a:stretch>
              <a:fillRect l="0" t="0" r="0" b="0"/>
            </a:stretch>
          </a:blipFill>
        </p:spPr>
      </p:sp>
      <p:sp>
        <p:nvSpPr>
          <p:cNvPr name="Freeform 9" id="9"/>
          <p:cNvSpPr/>
          <p:nvPr/>
        </p:nvSpPr>
        <p:spPr>
          <a:xfrm flipH="false" flipV="false" rot="0">
            <a:off x="9748280" y="3540942"/>
            <a:ext cx="7670508" cy="6030937"/>
          </a:xfrm>
          <a:custGeom>
            <a:avLst/>
            <a:gdLst/>
            <a:ahLst/>
            <a:cxnLst/>
            <a:rect r="r" b="b" t="t" l="l"/>
            <a:pathLst>
              <a:path h="6030937" w="7670508">
                <a:moveTo>
                  <a:pt x="0" y="0"/>
                </a:moveTo>
                <a:lnTo>
                  <a:pt x="7670508" y="0"/>
                </a:lnTo>
                <a:lnTo>
                  <a:pt x="7670508" y="6030937"/>
                </a:lnTo>
                <a:lnTo>
                  <a:pt x="0" y="6030937"/>
                </a:lnTo>
                <a:lnTo>
                  <a:pt x="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blip>
          <a:srcRect l="0" t="0" r="0" b="0"/>
          <a:stretch>
            <a:fillRect/>
          </a:stretch>
        </p:blipFill>
        <p:spPr>
          <a:xfrm flipH="false" flipV="false" rot="0">
            <a:off x="-2868523" y="2438918"/>
            <a:ext cx="10541077" cy="1052245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463659" y="-599139"/>
            <a:ext cx="5865675" cy="5231058"/>
          </a:xfrm>
          <a:prstGeom prst="rect">
            <a:avLst/>
          </a:prstGeom>
        </p:spPr>
      </p:pic>
      <p:sp>
        <p:nvSpPr>
          <p:cNvPr name="Freeform 4" id="4"/>
          <p:cNvSpPr/>
          <p:nvPr/>
        </p:nvSpPr>
        <p:spPr>
          <a:xfrm flipH="false" flipV="false" rot="0">
            <a:off x="379249" y="781095"/>
            <a:ext cx="8551769" cy="6649000"/>
          </a:xfrm>
          <a:custGeom>
            <a:avLst/>
            <a:gdLst/>
            <a:ahLst/>
            <a:cxnLst/>
            <a:rect r="r" b="b" t="t" l="l"/>
            <a:pathLst>
              <a:path h="6649000" w="8551769">
                <a:moveTo>
                  <a:pt x="0" y="0"/>
                </a:moveTo>
                <a:lnTo>
                  <a:pt x="8551769" y="0"/>
                </a:lnTo>
                <a:lnTo>
                  <a:pt x="8551769" y="6649000"/>
                </a:lnTo>
                <a:lnTo>
                  <a:pt x="0" y="6649000"/>
                </a:lnTo>
                <a:lnTo>
                  <a:pt x="0" y="0"/>
                </a:lnTo>
                <a:close/>
              </a:path>
            </a:pathLst>
          </a:custGeom>
          <a:blipFill>
            <a:blip r:embed="rId4"/>
            <a:stretch>
              <a:fillRect l="0" t="0" r="0" b="0"/>
            </a:stretch>
          </a:blipFill>
        </p:spPr>
      </p:sp>
      <p:sp>
        <p:nvSpPr>
          <p:cNvPr name="Freeform 5" id="5"/>
          <p:cNvSpPr/>
          <p:nvPr/>
        </p:nvSpPr>
        <p:spPr>
          <a:xfrm flipH="false" flipV="false" rot="0">
            <a:off x="9308680" y="781095"/>
            <a:ext cx="8416456" cy="6649000"/>
          </a:xfrm>
          <a:custGeom>
            <a:avLst/>
            <a:gdLst/>
            <a:ahLst/>
            <a:cxnLst/>
            <a:rect r="r" b="b" t="t" l="l"/>
            <a:pathLst>
              <a:path h="6649000" w="8416456">
                <a:moveTo>
                  <a:pt x="0" y="0"/>
                </a:moveTo>
                <a:lnTo>
                  <a:pt x="8416456" y="0"/>
                </a:lnTo>
                <a:lnTo>
                  <a:pt x="8416456" y="6649000"/>
                </a:lnTo>
                <a:lnTo>
                  <a:pt x="0" y="6649000"/>
                </a:lnTo>
                <a:lnTo>
                  <a:pt x="0" y="0"/>
                </a:lnTo>
                <a:close/>
              </a:path>
            </a:pathLst>
          </a:custGeom>
          <a:blipFill>
            <a:blip r:embed="rId5"/>
            <a:stretch>
              <a:fillRect l="0" t="0" r="0" b="0"/>
            </a:stretch>
          </a:blipFill>
        </p:spPr>
      </p:sp>
      <p:sp>
        <p:nvSpPr>
          <p:cNvPr name="TextBox 6" id="6"/>
          <p:cNvSpPr txBox="true"/>
          <p:nvPr/>
        </p:nvSpPr>
        <p:spPr>
          <a:xfrm rot="0">
            <a:off x="0" y="8377237"/>
            <a:ext cx="17606458" cy="1628776"/>
          </a:xfrm>
          <a:prstGeom prst="rect">
            <a:avLst/>
          </a:prstGeom>
        </p:spPr>
        <p:txBody>
          <a:bodyPr anchor="t" rtlCol="false" tIns="0" lIns="0" bIns="0" rIns="0">
            <a:spAutoFit/>
          </a:bodyPr>
          <a:lstStyle/>
          <a:p>
            <a:pPr algn="ctr">
              <a:lnSpc>
                <a:spcPts val="4199"/>
              </a:lnSpc>
            </a:pPr>
            <a:r>
              <a:rPr lang="en-US" sz="2999" b="true">
                <a:solidFill>
                  <a:srgbClr val="C41616"/>
                </a:solidFill>
                <a:latin typeface="Agrandir Bold"/>
                <a:ea typeface="Agrandir Bold"/>
                <a:cs typeface="Agrandir Bold"/>
                <a:sym typeface="Agrandir Bold"/>
              </a:rPr>
              <a:t>Observation:</a:t>
            </a:r>
            <a:r>
              <a:rPr lang="en-US" sz="2999">
                <a:solidFill>
                  <a:srgbClr val="000000"/>
                </a:solidFill>
                <a:latin typeface="Agrandir"/>
                <a:ea typeface="Agrandir"/>
                <a:cs typeface="Agrandir"/>
                <a:sym typeface="Agrandir"/>
              </a:rPr>
              <a:t> We had 383 agents working in the month, a big chunk of them only handle calls when our limited permanent agents are overburdened, ie temporary hires</a:t>
            </a:r>
          </a:p>
          <a:p>
            <a:pPr algn="ctr">
              <a:lnSpc>
                <a:spcPts val="41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750242" y="1028700"/>
            <a:ext cx="19770751" cy="18262535"/>
          </a:xfrm>
          <a:prstGeom prst="rect">
            <a:avLst/>
          </a:prstGeom>
        </p:spPr>
      </p:pic>
      <p:grpSp>
        <p:nvGrpSpPr>
          <p:cNvPr name="Group 3" id="3"/>
          <p:cNvGrpSpPr/>
          <p:nvPr/>
        </p:nvGrpSpPr>
        <p:grpSpPr>
          <a:xfrm rot="0">
            <a:off x="1199680" y="330528"/>
            <a:ext cx="15501410" cy="3672377"/>
            <a:chOff x="0" y="0"/>
            <a:chExt cx="20668547" cy="4896502"/>
          </a:xfrm>
        </p:grpSpPr>
        <p:sp>
          <p:nvSpPr>
            <p:cNvPr name="TextBox 4" id="4"/>
            <p:cNvSpPr txBox="true"/>
            <p:nvPr/>
          </p:nvSpPr>
          <p:spPr>
            <a:xfrm rot="0">
              <a:off x="0" y="4207104"/>
              <a:ext cx="20668547" cy="689398"/>
            </a:xfrm>
            <a:prstGeom prst="rect">
              <a:avLst/>
            </a:prstGeom>
          </p:spPr>
          <p:txBody>
            <a:bodyPr anchor="t" rtlCol="false" tIns="0" lIns="0" bIns="0" rIns="0">
              <a:spAutoFit/>
            </a:bodyPr>
            <a:lstStyle/>
            <a:p>
              <a:pPr algn="l" marL="0" indent="0" lvl="0">
                <a:lnSpc>
                  <a:spcPts val="3920"/>
                </a:lnSpc>
                <a:spcBef>
                  <a:spcPct val="0"/>
                </a:spcBef>
              </a:pPr>
            </a:p>
          </p:txBody>
        </p:sp>
        <p:sp>
          <p:nvSpPr>
            <p:cNvPr name="TextBox 5" id="5"/>
            <p:cNvSpPr txBox="true"/>
            <p:nvPr/>
          </p:nvSpPr>
          <p:spPr>
            <a:xfrm rot="0">
              <a:off x="0" y="-180975"/>
              <a:ext cx="20668547" cy="3876675"/>
            </a:xfrm>
            <a:prstGeom prst="rect">
              <a:avLst/>
            </a:prstGeom>
          </p:spPr>
          <p:txBody>
            <a:bodyPr anchor="t" rtlCol="false" tIns="0" lIns="0" bIns="0" rIns="0">
              <a:spAutoFit/>
            </a:bodyPr>
            <a:lstStyle/>
            <a:p>
              <a:pPr algn="l" marL="0" indent="0" lvl="0">
                <a:lnSpc>
                  <a:spcPts val="7320"/>
                </a:lnSpc>
                <a:spcBef>
                  <a:spcPct val="0"/>
                </a:spcBef>
              </a:pPr>
              <a:r>
                <a:rPr lang="en-US" sz="6100">
                  <a:solidFill>
                    <a:srgbClr val="2B2B2B"/>
                  </a:solidFill>
                  <a:latin typeface="Agrandir"/>
                  <a:ea typeface="Agrandir"/>
                  <a:cs typeface="Agrandir"/>
                  <a:sym typeface="Agrandir"/>
                </a:rPr>
                <a:t>How working hours and agent attendance (physical or IVF) is distributed over weekdays</a:t>
              </a:r>
            </a:p>
          </p:txBody>
        </p:sp>
      </p:grpSp>
      <p:pic>
        <p:nvPicPr>
          <p:cNvPr name="Picture 6" id="6"/>
          <p:cNvPicPr>
            <a:picLocks noChangeAspect="true"/>
          </p:cNvPicPr>
          <p:nvPr/>
        </p:nvPicPr>
        <p:blipFill>
          <a:blip r:embed="rId3">
            <a:alphaModFix amt="25000"/>
          </a:blip>
          <a:srcRect l="0" t="0" r="0" b="0"/>
          <a:stretch>
            <a:fillRect/>
          </a:stretch>
        </p:blipFill>
        <p:spPr>
          <a:xfrm flipH="false" flipV="false" rot="-3982960">
            <a:off x="13745551" y="-3705176"/>
            <a:ext cx="5352514" cy="7410352"/>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
        <p:nvSpPr>
          <p:cNvPr name="Freeform 8" id="8"/>
          <p:cNvSpPr/>
          <p:nvPr/>
        </p:nvSpPr>
        <p:spPr>
          <a:xfrm flipH="false" flipV="false" rot="0">
            <a:off x="956351" y="3462584"/>
            <a:ext cx="16375299" cy="5526663"/>
          </a:xfrm>
          <a:custGeom>
            <a:avLst/>
            <a:gdLst/>
            <a:ahLst/>
            <a:cxnLst/>
            <a:rect r="r" b="b" t="t" l="l"/>
            <a:pathLst>
              <a:path h="5526663" w="16375299">
                <a:moveTo>
                  <a:pt x="0" y="0"/>
                </a:moveTo>
                <a:lnTo>
                  <a:pt x="16375298" y="0"/>
                </a:lnTo>
                <a:lnTo>
                  <a:pt x="16375298" y="5526664"/>
                </a:lnTo>
                <a:lnTo>
                  <a:pt x="0" y="5526664"/>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DAGTFzt9RpM</dc:identifier>
  <dcterms:modified xsi:type="dcterms:W3CDTF">2011-08-01T06:04:30Z</dcterms:modified>
  <cp:revision>1</cp:revision>
  <dc:title>Your Title Here</dc:title>
</cp:coreProperties>
</file>